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1"/>
  </p:notesMasterIdLst>
  <p:sldIdLst>
    <p:sldId id="256" r:id="rId5"/>
    <p:sldId id="257" r:id="rId6"/>
    <p:sldId id="258" r:id="rId7"/>
    <p:sldId id="259" r:id="rId8"/>
    <p:sldId id="260" r:id="rId9"/>
    <p:sldId id="261" r:id="rId10"/>
    <p:sldId id="262" r:id="rId11"/>
    <p:sldId id="263" r:id="rId12"/>
    <p:sldId id="269" r:id="rId13"/>
    <p:sldId id="270" r:id="rId14"/>
    <p:sldId id="271" r:id="rId15"/>
    <p:sldId id="264" r:id="rId16"/>
    <p:sldId id="265" r:id="rId17"/>
    <p:sldId id="266" r:id="rId18"/>
    <p:sldId id="267" r:id="rId19"/>
    <p:sldId id="268" r:id="rId20"/>
  </p:sldIdLst>
  <p:sldSz cx="12192000" cy="6858000"/>
  <p:notesSz cx="6858000" cy="9144000"/>
  <p:embeddedFontLst>
    <p:embeddedFont>
      <p:font typeface="Century Gothic" panose="020B0502020202020204" pitchFamily="34" charset="0"/>
      <p:regular r:id="rId22"/>
      <p:bold r:id="rId23"/>
      <p:italic r:id="rId24"/>
      <p:boldItalic r:id="rId25"/>
    </p:embeddedFont>
  </p:embeddedFontLst>
  <p:custDataLst>
    <p:tags r:id="rId26"/>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042D832-988B-0345-B749-32F7C0ABECFE}" v="26" dt="2025-08-18T02:15:51.268"/>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490"/>
  </p:normalViewPr>
  <p:slideViewPr>
    <p:cSldViewPr snapToGrid="0">
      <p:cViewPr varScale="1">
        <p:scale>
          <a:sx n="78" d="100"/>
          <a:sy n="78" d="100"/>
        </p:scale>
        <p:origin x="1056" y="16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2.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customschemas.google.com/relationships/presentationmetadata" Target="meta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1.fntdata"/><Relationship Id="rId35"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0.xml"/><Relationship Id="rId6" Type="http://schemas.openxmlformats.org/officeDocument/2006/relationships/image" Target="../media/image9.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a:t>Security Policy Presentation</a:t>
            </a:r>
            <a:endParaRPr/>
          </a:p>
          <a:p>
            <a:pPr marL="0" lvl="0" indent="0" algn="l" rtl="0">
              <a:lnSpc>
                <a:spcPct val="70000"/>
              </a:lnSpc>
              <a:spcBef>
                <a:spcPts val="1000"/>
              </a:spcBef>
              <a:spcAft>
                <a:spcPts val="0"/>
              </a:spcAft>
              <a:buClr>
                <a:schemeClr val="lt1"/>
              </a:buClr>
              <a:buSzPts val="1850"/>
              <a:buNone/>
            </a:pPr>
            <a:r>
              <a:rPr lang="en-US" sz="1850"/>
              <a:t>Developer: Tashi Anderson</a:t>
            </a:r>
            <a:endParaRPr/>
          </a:p>
          <a:p>
            <a:pPr marL="0" lvl="0" indent="0" algn="l" rtl="0">
              <a:lnSpc>
                <a:spcPct val="70000"/>
              </a:lnSpc>
              <a:spcBef>
                <a:spcPts val="1000"/>
              </a:spcBef>
              <a:spcAft>
                <a:spcPts val="0"/>
              </a:spcAft>
              <a:buClr>
                <a:schemeClr val="lt1"/>
              </a:buClr>
              <a:buSzPts val="1850"/>
              <a:buNone/>
            </a:pPr>
            <a:endParaRPr sz="1850" i="1"/>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8" name="Audio 17">
            <a:extLst>
              <a:ext uri="{FF2B5EF4-FFF2-40B4-BE49-F238E27FC236}">
                <a16:creationId xmlns:a16="http://schemas.microsoft.com/office/drawing/2014/main" id="{F79557E6-4D8A-41A8-018C-8CE1BEDC7F9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005"/>
    </mc:Choice>
    <mc:Fallback xmlns="">
      <p:transition spd="slow" advTm="100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43BA4-19EA-2591-00A3-A5D12F98EC1D}"/>
              </a:ext>
            </a:extLst>
          </p:cNvPr>
          <p:cNvSpPr>
            <a:spLocks noGrp="1"/>
          </p:cNvSpPr>
          <p:nvPr>
            <p:ph type="title"/>
          </p:nvPr>
        </p:nvSpPr>
        <p:spPr/>
        <p:txBody>
          <a:bodyPr/>
          <a:lstStyle/>
          <a:p>
            <a:r>
              <a:rPr lang="en-US"/>
              <a:t>Buffer Overflow</a:t>
            </a:r>
          </a:p>
        </p:txBody>
      </p:sp>
      <p:pic>
        <p:nvPicPr>
          <p:cNvPr id="5" name="Picture 4" descr="A computer screen shot of a black screen&#10;&#10;Description automatically generated">
            <a:extLst>
              <a:ext uri="{FF2B5EF4-FFF2-40B4-BE49-F238E27FC236}">
                <a16:creationId xmlns:a16="http://schemas.microsoft.com/office/drawing/2014/main" id="{8BD3754F-75E8-AFAF-16AC-61B842F6AC9A}"/>
              </a:ext>
            </a:extLst>
          </p:cNvPr>
          <p:cNvPicPr>
            <a:picLocks noChangeAspect="1"/>
          </p:cNvPicPr>
          <p:nvPr/>
        </p:nvPicPr>
        <p:blipFill>
          <a:blip r:embed="rId4"/>
          <a:stretch>
            <a:fillRect/>
          </a:stretch>
        </p:blipFill>
        <p:spPr>
          <a:xfrm>
            <a:off x="596176" y="1842176"/>
            <a:ext cx="6348634" cy="4139443"/>
          </a:xfrm>
          <a:prstGeom prst="rect">
            <a:avLst/>
          </a:prstGeom>
        </p:spPr>
      </p:pic>
      <p:sp>
        <p:nvSpPr>
          <p:cNvPr id="6" name="TextBox 5">
            <a:extLst>
              <a:ext uri="{FF2B5EF4-FFF2-40B4-BE49-F238E27FC236}">
                <a16:creationId xmlns:a16="http://schemas.microsoft.com/office/drawing/2014/main" id="{30050D4E-CAED-E5AF-A4C4-1FFF3873AFD8}"/>
              </a:ext>
            </a:extLst>
          </p:cNvPr>
          <p:cNvSpPr txBox="1"/>
          <p:nvPr/>
        </p:nvSpPr>
        <p:spPr>
          <a:xfrm>
            <a:off x="7799736" y="2372810"/>
            <a:ext cx="3706464" cy="738664"/>
          </a:xfrm>
          <a:prstGeom prst="rect">
            <a:avLst/>
          </a:prstGeom>
          <a:noFill/>
        </p:spPr>
        <p:txBody>
          <a:bodyPr wrap="square" rtlCol="0">
            <a:spAutoFit/>
          </a:bodyPr>
          <a:lstStyle/>
          <a:p>
            <a:r>
              <a:rPr lang="en-US">
                <a:solidFill>
                  <a:schemeClr val="bg1"/>
                </a:solidFill>
              </a:rPr>
              <a:t>I tested the ability to overflow an input value, which is mitigated by setting a limit of how many characters are allowed to be accepted</a:t>
            </a:r>
          </a:p>
        </p:txBody>
      </p:sp>
      <p:pic>
        <p:nvPicPr>
          <p:cNvPr id="9" name="Audio 8">
            <a:extLst>
              <a:ext uri="{FF2B5EF4-FFF2-40B4-BE49-F238E27FC236}">
                <a16:creationId xmlns:a16="http://schemas.microsoft.com/office/drawing/2014/main" id="{806FF8A8-C618-0BE2-A003-C14515F5FD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57182738"/>
      </p:ext>
    </p:extLst>
  </p:cSld>
  <p:clrMapOvr>
    <a:masterClrMapping/>
  </p:clrMapOvr>
  <mc:AlternateContent xmlns:mc="http://schemas.openxmlformats.org/markup-compatibility/2006" xmlns:p14="http://schemas.microsoft.com/office/powerpoint/2010/main">
    <mc:Choice Requires="p14">
      <p:transition spd="slow" p14:dur="2000" advTm="18176"/>
    </mc:Choice>
    <mc:Fallback xmlns="">
      <p:transition spd="slow" advTm="18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31221-E00A-C629-9375-7D0031548AB1}"/>
              </a:ext>
            </a:extLst>
          </p:cNvPr>
          <p:cNvSpPr>
            <a:spLocks noGrp="1"/>
          </p:cNvSpPr>
          <p:nvPr>
            <p:ph type="title"/>
          </p:nvPr>
        </p:nvSpPr>
        <p:spPr/>
        <p:txBody>
          <a:bodyPr/>
          <a:lstStyle/>
          <a:p>
            <a:r>
              <a:rPr lang="en-US"/>
              <a:t>Encryption/decryption</a:t>
            </a:r>
          </a:p>
        </p:txBody>
      </p:sp>
      <p:pic>
        <p:nvPicPr>
          <p:cNvPr id="5" name="Picture 4" descr="A screen shot of a computer&#10;&#10;Description automatically generated">
            <a:extLst>
              <a:ext uri="{FF2B5EF4-FFF2-40B4-BE49-F238E27FC236}">
                <a16:creationId xmlns:a16="http://schemas.microsoft.com/office/drawing/2014/main" id="{F5243B12-4FED-AA9C-D643-1AC672E7C02B}"/>
              </a:ext>
            </a:extLst>
          </p:cNvPr>
          <p:cNvPicPr>
            <a:picLocks noChangeAspect="1"/>
          </p:cNvPicPr>
          <p:nvPr/>
        </p:nvPicPr>
        <p:blipFill>
          <a:blip r:embed="rId4"/>
          <a:stretch>
            <a:fillRect/>
          </a:stretch>
        </p:blipFill>
        <p:spPr>
          <a:xfrm>
            <a:off x="771646" y="2298780"/>
            <a:ext cx="5872223" cy="3670139"/>
          </a:xfrm>
          <a:prstGeom prst="rect">
            <a:avLst/>
          </a:prstGeom>
        </p:spPr>
      </p:pic>
      <p:sp>
        <p:nvSpPr>
          <p:cNvPr id="6" name="TextBox 5">
            <a:extLst>
              <a:ext uri="{FF2B5EF4-FFF2-40B4-BE49-F238E27FC236}">
                <a16:creationId xmlns:a16="http://schemas.microsoft.com/office/drawing/2014/main" id="{4C781D60-4180-1347-F7DA-BF8422591141}"/>
              </a:ext>
            </a:extLst>
          </p:cNvPr>
          <p:cNvSpPr txBox="1"/>
          <p:nvPr/>
        </p:nvSpPr>
        <p:spPr>
          <a:xfrm>
            <a:off x="8032830" y="2604303"/>
            <a:ext cx="3611301" cy="954107"/>
          </a:xfrm>
          <a:prstGeom prst="rect">
            <a:avLst/>
          </a:prstGeom>
          <a:noFill/>
        </p:spPr>
        <p:txBody>
          <a:bodyPr wrap="square" rtlCol="0">
            <a:spAutoFit/>
          </a:bodyPr>
          <a:lstStyle/>
          <a:p>
            <a:r>
              <a:rPr lang="en-US">
                <a:solidFill>
                  <a:schemeClr val="bg1"/>
                </a:solidFill>
              </a:rPr>
              <a:t>I also tested the ability to decrypt a file and re-encrypt it. This adds another layer of security between the end user and the program itself.</a:t>
            </a:r>
          </a:p>
        </p:txBody>
      </p:sp>
      <p:pic>
        <p:nvPicPr>
          <p:cNvPr id="9" name="Audio 8">
            <a:extLst>
              <a:ext uri="{FF2B5EF4-FFF2-40B4-BE49-F238E27FC236}">
                <a16:creationId xmlns:a16="http://schemas.microsoft.com/office/drawing/2014/main" id="{85F85AFF-2061-9BE8-093E-B2E7D6A597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62771626"/>
      </p:ext>
    </p:extLst>
  </p:cSld>
  <p:clrMapOvr>
    <a:masterClrMapping/>
  </p:clrMapOvr>
  <mc:AlternateContent xmlns:mc="http://schemas.openxmlformats.org/markup-compatibility/2006" xmlns:p14="http://schemas.microsoft.com/office/powerpoint/2010/main">
    <mc:Choice Requires="p14">
      <p:transition spd="slow" p14:dur="2000" advTm="11754"/>
    </mc:Choice>
    <mc:Fallback xmlns="">
      <p:transition spd="slow" advTm="11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638D8997-D79B-618C-78D8-9FEA0EDD261E}"/>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8709"/>
    </mc:Choice>
    <mc:Fallback xmlns="">
      <p:transition spd="slow" advTm="187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457200" lvl="1" indent="0" algn="l" rtl="0">
              <a:lnSpc>
                <a:spcPct val="90000"/>
              </a:lnSpc>
              <a:spcBef>
                <a:spcPts val="0"/>
              </a:spcBef>
              <a:spcAft>
                <a:spcPts val="0"/>
              </a:spcAft>
              <a:buClr>
                <a:schemeClr val="lt1"/>
              </a:buClr>
              <a:buSzPts val="2000"/>
              <a:buNone/>
            </a:pPr>
            <a:r>
              <a:rPr lang="en-US" err="1"/>
              <a:t>DevSecOps</a:t>
            </a:r>
            <a:r>
              <a:rPr lang="en-US"/>
              <a:t> is the continuous support and security enforcement from the start to the end of the software development lifecycle.</a:t>
            </a:r>
            <a:endParaRPr lang="en-US" sz="1600"/>
          </a:p>
          <a:p>
            <a:pPr marL="457200" lvl="1" indent="0" algn="l" rtl="0">
              <a:lnSpc>
                <a:spcPct val="90000"/>
              </a:lnSpc>
              <a:spcBef>
                <a:spcPts val="0"/>
              </a:spcBef>
              <a:spcAft>
                <a:spcPts val="0"/>
              </a:spcAft>
              <a:buClr>
                <a:schemeClr val="lt1"/>
              </a:buClr>
              <a:buSzPts val="2000"/>
              <a:buNone/>
            </a:pPr>
            <a:endParaRPr lang="en-US" sz="1600"/>
          </a:p>
          <a:p>
            <a:pPr marL="457200" lvl="1" indent="0" algn="l" rtl="0">
              <a:lnSpc>
                <a:spcPct val="90000"/>
              </a:lnSpc>
              <a:spcBef>
                <a:spcPts val="0"/>
              </a:spcBef>
              <a:spcAft>
                <a:spcPts val="0"/>
              </a:spcAft>
              <a:buClr>
                <a:schemeClr val="lt1"/>
              </a:buClr>
              <a:buSzPts val="2000"/>
              <a:buNone/>
            </a:pPr>
            <a:r>
              <a:rPr lang="en-US" sz="1600"/>
              <a:t>Tools used:</a:t>
            </a:r>
          </a:p>
          <a:p>
            <a:pPr marL="457200" lvl="1" indent="0" algn="l" rtl="0">
              <a:lnSpc>
                <a:spcPct val="90000"/>
              </a:lnSpc>
              <a:spcBef>
                <a:spcPts val="0"/>
              </a:spcBef>
              <a:spcAft>
                <a:spcPts val="0"/>
              </a:spcAft>
              <a:buClr>
                <a:schemeClr val="lt1"/>
              </a:buClr>
              <a:buSzPts val="2000"/>
              <a:buNone/>
            </a:pPr>
            <a:r>
              <a:rPr lang="en-US" sz="1600" err="1"/>
              <a:t>CPPCheck</a:t>
            </a:r>
            <a:r>
              <a:rPr lang="en-US" sz="1600"/>
              <a:t>- static code analysis</a:t>
            </a:r>
          </a:p>
          <a:p>
            <a:pPr marL="457200" lvl="1" indent="0" algn="l" rtl="0">
              <a:lnSpc>
                <a:spcPct val="90000"/>
              </a:lnSpc>
              <a:spcBef>
                <a:spcPts val="0"/>
              </a:spcBef>
              <a:spcAft>
                <a:spcPts val="0"/>
              </a:spcAft>
              <a:buClr>
                <a:schemeClr val="lt1"/>
              </a:buClr>
              <a:buSzPts val="2000"/>
              <a:buNone/>
            </a:pPr>
            <a:r>
              <a:rPr lang="en-US" sz="1600"/>
              <a:t>G++- compiler</a:t>
            </a:r>
          </a:p>
          <a:p>
            <a:pPr marL="457200" lvl="1" indent="0" algn="l" rtl="0">
              <a:lnSpc>
                <a:spcPct val="90000"/>
              </a:lnSpc>
              <a:spcBef>
                <a:spcPts val="0"/>
              </a:spcBef>
              <a:spcAft>
                <a:spcPts val="0"/>
              </a:spcAft>
              <a:buClr>
                <a:schemeClr val="lt1"/>
              </a:buClr>
              <a:buSzPts val="2000"/>
              <a:buNone/>
            </a:pPr>
            <a:r>
              <a:rPr lang="en-US" sz="1600"/>
              <a:t>VS code- IDE</a:t>
            </a:r>
          </a:p>
          <a:p>
            <a:pPr marL="457200" lvl="1" indent="0" algn="l" rtl="0">
              <a:lnSpc>
                <a:spcPct val="90000"/>
              </a:lnSpc>
              <a:spcBef>
                <a:spcPts val="0"/>
              </a:spcBef>
              <a:spcAft>
                <a:spcPts val="0"/>
              </a:spcAft>
              <a:buClr>
                <a:schemeClr val="lt1"/>
              </a:buClr>
              <a:buSzPts val="2000"/>
              <a:buNone/>
            </a:pPr>
            <a:endParaRPr lang="en-US"/>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87377214-50BF-CE44-2A9F-71CB5E48D2A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3701"/>
    </mc:Choice>
    <mc:Fallback xmlns="">
      <p:transition spd="slow" advTm="23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1635406" y="2194560"/>
            <a:ext cx="8921187"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a:t>Acting now instead of waiting for a problem to arise will mitigate damages and loss of data</a:t>
            </a:r>
          </a:p>
          <a:p>
            <a:pPr marL="228600" lvl="0" indent="-228600" algn="l" rtl="0">
              <a:lnSpc>
                <a:spcPct val="90000"/>
              </a:lnSpc>
              <a:spcBef>
                <a:spcPts val="0"/>
              </a:spcBef>
              <a:spcAft>
                <a:spcPts val="0"/>
              </a:spcAft>
              <a:buClr>
                <a:schemeClr val="lt1"/>
              </a:buClr>
              <a:buSzPts val="2000"/>
              <a:buChar char="•"/>
            </a:pPr>
            <a:r>
              <a:rPr lang="en-US" sz="2000"/>
              <a:t>This may cost more money upfront, but saves time and effort in the long run</a:t>
            </a:r>
          </a:p>
          <a:p>
            <a:pPr marL="228600" lvl="0" indent="-228600" algn="l" rtl="0">
              <a:lnSpc>
                <a:spcPct val="90000"/>
              </a:lnSpc>
              <a:spcBef>
                <a:spcPts val="0"/>
              </a:spcBef>
              <a:spcAft>
                <a:spcPts val="0"/>
              </a:spcAft>
              <a:buClr>
                <a:schemeClr val="lt1"/>
              </a:buClr>
              <a:buSzPts val="2000"/>
              <a:buChar char="•"/>
            </a:pPr>
            <a:r>
              <a:rPr lang="en-US" sz="2000"/>
              <a:t>Acting now will also create better trust between the shareholders and developers</a:t>
            </a:r>
            <a:endParaRP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2392B7A5-C140-F11A-A741-3960C36846F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4096"/>
    </mc:Choice>
    <mc:Fallback xmlns="">
      <p:transition spd="slow" advTm="240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a:t>Have continuous policy review and updates within the development team</a:t>
            </a:r>
          </a:p>
          <a:p>
            <a:pPr marL="1143000" lvl="2" indent="-228600" algn="l" rtl="0">
              <a:lnSpc>
                <a:spcPct val="90000"/>
              </a:lnSpc>
              <a:spcBef>
                <a:spcPts val="0"/>
              </a:spcBef>
              <a:spcAft>
                <a:spcPts val="0"/>
              </a:spcAft>
              <a:buClr>
                <a:schemeClr val="lt1"/>
              </a:buClr>
              <a:buSzPts val="1800"/>
              <a:buChar char="•"/>
            </a:pPr>
            <a:r>
              <a:rPr lang="en-US"/>
              <a:t>Conduct white-hat testing to ensure no vulnerabilities are found</a:t>
            </a:r>
          </a:p>
          <a:p>
            <a:pPr marL="1143000" lvl="2" indent="-228600" algn="l" rtl="0">
              <a:lnSpc>
                <a:spcPct val="90000"/>
              </a:lnSpc>
              <a:spcBef>
                <a:spcPts val="0"/>
              </a:spcBef>
              <a:spcAft>
                <a:spcPts val="0"/>
              </a:spcAft>
              <a:buClr>
                <a:schemeClr val="lt1"/>
              </a:buClr>
              <a:buSzPts val="1800"/>
              <a:buChar char="•"/>
            </a:pPr>
            <a:r>
              <a:rPr lang="en-US"/>
              <a:t>Abide by the defense in depth guidelines.</a:t>
            </a:r>
            <a:endParaRP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extLst>
              <a:ext uri="{FF2B5EF4-FFF2-40B4-BE49-F238E27FC236}">
                <a16:creationId xmlns:a16="http://schemas.microsoft.com/office/drawing/2014/main" id="{AF50606C-8D4C-BED2-87B7-0EF9AEC7093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6021"/>
    </mc:Choice>
    <mc:Fallback xmlns="">
      <p:transition spd="slow" advTm="160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a:t>Adopt encryption, triple-A framework, and white-hat testing</a:t>
            </a:r>
          </a:p>
          <a:p>
            <a:pPr marL="228600" lvl="0" indent="-228600" algn="l" rtl="0">
              <a:lnSpc>
                <a:spcPct val="90000"/>
              </a:lnSpc>
              <a:spcBef>
                <a:spcPts val="0"/>
              </a:spcBef>
              <a:spcAft>
                <a:spcPts val="0"/>
              </a:spcAft>
              <a:buClr>
                <a:schemeClr val="lt1"/>
              </a:buClr>
              <a:buSzPts val="2200"/>
              <a:buChar char="•"/>
            </a:pPr>
            <a:r>
              <a:rPr lang="en-US"/>
              <a:t>Mind current cybersecurity threats and updates</a:t>
            </a:r>
          </a:p>
          <a:p>
            <a:pPr marL="228600" lvl="0" indent="-228600" algn="l" rtl="0">
              <a:lnSpc>
                <a:spcPct val="90000"/>
              </a:lnSpc>
              <a:spcBef>
                <a:spcPts val="0"/>
              </a:spcBef>
              <a:spcAft>
                <a:spcPts val="0"/>
              </a:spcAft>
              <a:buClr>
                <a:schemeClr val="lt1"/>
              </a:buClr>
              <a:buSzPts val="2200"/>
              <a:buChar char="•"/>
            </a:pPr>
            <a:r>
              <a:rPr lang="en-US"/>
              <a:t>Have an open line of communications between developers and testers</a:t>
            </a:r>
            <a:endParaRPr/>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extLst>
              <a:ext uri="{FF2B5EF4-FFF2-40B4-BE49-F238E27FC236}">
                <a16:creationId xmlns:a16="http://schemas.microsoft.com/office/drawing/2014/main" id="{2A7A5A51-2F41-4644-75E1-4D8AC132C8E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1246"/>
    </mc:Choice>
    <mc:Fallback xmlns="">
      <p:transition spd="slow" advTm="21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1991013"/>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a:t>This is a security strategy that uses multiple layers of security to continuously protect data. This includes multiple redundancies.</a:t>
            </a:r>
            <a:endParaRPr/>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17" name="Audio 16">
            <a:extLst>
              <a:ext uri="{FF2B5EF4-FFF2-40B4-BE49-F238E27FC236}">
                <a16:creationId xmlns:a16="http://schemas.microsoft.com/office/drawing/2014/main" id="{00792FAF-C9F2-FFBF-8926-2A44F37345E6}"/>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6842"/>
    </mc:Choice>
    <mc:Fallback xmlns="">
      <p:transition spd="slow" advTm="16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r>
              <a:rPr lang="en-US"/>
              <a:t>This defines likely, unlikely, priority, and low priority threats.</a:t>
            </a:r>
            <a:endParaRPr/>
          </a:p>
        </p:txBody>
      </p:sp>
      <p:graphicFrame>
        <p:nvGraphicFramePr>
          <p:cNvPr id="161" name="Google Shape;161;p4" descr="Alt text required"/>
          <p:cNvGraphicFramePr/>
          <p:nvPr>
            <p:extLst>
              <p:ext uri="{D42A27DB-BD31-4B8C-83A1-F6EECF244321}">
                <p14:modId xmlns:p14="http://schemas.microsoft.com/office/powerpoint/2010/main" val="2681066241"/>
              </p:ext>
            </p:extLst>
          </p:nvPr>
        </p:nvGraphicFramePr>
        <p:xfrm>
          <a:off x="3171900" y="2561050"/>
          <a:ext cx="7835225" cy="378097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Likely</a:t>
                      </a:r>
                      <a:endParaRPr sz="1400" u="none" strike="noStrike" cap="none"/>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STD-004-CPP </a:t>
                      </a:r>
                      <a:endParaRPr lang="en-US" sz="3600" b="1" i="0">
                        <a:effectLst/>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STD-007-CPP </a:t>
                      </a:r>
                      <a:endParaRPr lang="en-US" sz="3600" b="1" i="0">
                        <a:effectLst/>
                      </a:endParaRPr>
                    </a:p>
                    <a:p>
                      <a:pPr marL="0" marR="0" lvl="0" indent="0" algn="ctr" rtl="0">
                        <a:lnSpc>
                          <a:spcPct val="100000"/>
                        </a:lnSpc>
                        <a:spcBef>
                          <a:spcPts val="0"/>
                        </a:spcBef>
                        <a:spcAft>
                          <a:spcPts val="0"/>
                        </a:spcAft>
                        <a:buClr>
                          <a:srgbClr val="000000"/>
                        </a:buClr>
                        <a:buSzPts val="3600"/>
                        <a:buFont typeface="Arial"/>
                        <a:buNone/>
                      </a:pPr>
                      <a:endParaRPr sz="3600" u="none" strike="noStrike" cap="none">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Priority</a:t>
                      </a:r>
                      <a:endParaRPr sz="1400" u="none" strike="noStrike" cap="none"/>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STD-002-CPP </a:t>
                      </a:r>
                      <a:endParaRPr lang="en-US" b="1" i="0">
                        <a:effectLst/>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STD-004-CPP </a:t>
                      </a:r>
                      <a:endParaRPr lang="en-US" b="1" i="0">
                        <a:effectLst/>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STD-008-CPP </a:t>
                      </a:r>
                      <a:endParaRPr lang="en-US" b="1" i="0">
                        <a:effectLst/>
                      </a:endParaRPr>
                    </a:p>
                    <a:p>
                      <a:pPr marL="0" marR="0" lvl="0" indent="0" algn="ctr" rtl="0">
                        <a:lnSpc>
                          <a:spcPct val="100000"/>
                        </a:lnSpc>
                        <a:spcBef>
                          <a:spcPts val="0"/>
                        </a:spcBef>
                        <a:spcAft>
                          <a:spcPts val="0"/>
                        </a:spcAft>
                        <a:buClr>
                          <a:srgbClr val="000000"/>
                        </a:buClr>
                        <a:buSzPts val="3600"/>
                        <a:buFont typeface="Arial"/>
                        <a:buNone/>
                      </a:pPr>
                      <a:endParaRPr sz="1400"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Low priority</a:t>
                      </a:r>
                      <a:endParaRPr sz="1400" u="none" strike="noStrike" cap="none"/>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STD-001-CPP </a:t>
                      </a:r>
                      <a:endParaRPr lang="en-US" b="1" i="0">
                        <a:effectLst/>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STD-003-CPP </a:t>
                      </a:r>
                      <a:endParaRPr lang="en-US" b="1" i="0">
                        <a:effectLst/>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STD-005-CPP </a:t>
                      </a:r>
                      <a:endParaRPr lang="en-US" b="1" i="0">
                        <a:effectLst/>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STD-006-CPP </a:t>
                      </a:r>
                      <a:endParaRPr lang="en-US" b="1" i="0">
                        <a:effectLst/>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STD-010-CPP </a:t>
                      </a:r>
                      <a:endParaRPr lang="en-US" b="1" i="0">
                        <a:effectLst/>
                      </a:endParaRPr>
                    </a:p>
                    <a:p>
                      <a:pPr marL="0" marR="0" lvl="0" indent="0" algn="ctr" rtl="0">
                        <a:lnSpc>
                          <a:spcPct val="100000"/>
                        </a:lnSpc>
                        <a:spcBef>
                          <a:spcPts val="0"/>
                        </a:spcBef>
                        <a:spcAft>
                          <a:spcPts val="0"/>
                        </a:spcAft>
                        <a:buClr>
                          <a:srgbClr val="000000"/>
                        </a:buClr>
                        <a:buSzPts val="3600"/>
                        <a:buFont typeface="Arial"/>
                        <a:buNone/>
                      </a:pPr>
                      <a:endParaRPr sz="1400"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Unlikely</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STD-010-CPP </a:t>
                      </a:r>
                      <a:endParaRPr lang="en-US" b="1" i="0">
                        <a:effectLst/>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STD-008-CPP </a:t>
                      </a:r>
                      <a:endParaRPr lang="en-US" b="1" i="0">
                        <a:effectLst/>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STD-006-CPP </a:t>
                      </a:r>
                      <a:endParaRPr lang="en-US" b="1" i="0">
                        <a:effectLst/>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i="0" u="none" strike="noStrike" cap="none">
                          <a:solidFill>
                            <a:srgbClr val="000000"/>
                          </a:solidFill>
                          <a:effectLst/>
                          <a:latin typeface="Arial"/>
                          <a:ea typeface="Arial"/>
                          <a:cs typeface="Arial"/>
                          <a:sym typeface="Arial"/>
                        </a:rPr>
                        <a:t>STD-001-CPP </a:t>
                      </a:r>
                      <a:endParaRPr lang="en-US" b="1" i="0">
                        <a:effectLst/>
                      </a:endParaRPr>
                    </a:p>
                    <a:p>
                      <a:pPr marL="0" marR="0" lvl="0" indent="0" algn="ctr" rtl="0">
                        <a:lnSpc>
                          <a:spcPct val="100000"/>
                        </a:lnSpc>
                        <a:spcBef>
                          <a:spcPts val="0"/>
                        </a:spcBef>
                        <a:spcAft>
                          <a:spcPts val="0"/>
                        </a:spcAft>
                        <a:buClr>
                          <a:srgbClr val="000000"/>
                        </a:buClr>
                        <a:buSzPts val="3600"/>
                        <a:buFont typeface="Arial"/>
                        <a:buNone/>
                      </a:pPr>
                      <a:endParaRPr sz="1400"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extLst>
              <a:ext uri="{FF2B5EF4-FFF2-40B4-BE49-F238E27FC236}">
                <a16:creationId xmlns:a16="http://schemas.microsoft.com/office/drawing/2014/main" id="{24765465-0699-D639-8B6F-9150AA5BA77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1221"/>
    </mc:Choice>
    <mc:Fallback xmlns="">
      <p:transition spd="slow" advTm="312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3" name="Table 2">
            <a:extLst>
              <a:ext uri="{FF2B5EF4-FFF2-40B4-BE49-F238E27FC236}">
                <a16:creationId xmlns:a16="http://schemas.microsoft.com/office/drawing/2014/main" id="{D27AB75D-392F-1E28-C9B1-9B612A5F0713}"/>
              </a:ext>
            </a:extLst>
          </p:cNvPr>
          <p:cNvGraphicFramePr>
            <a:graphicFrameLocks noGrp="1"/>
          </p:cNvGraphicFramePr>
          <p:nvPr>
            <p:extLst>
              <p:ext uri="{D42A27DB-BD31-4B8C-83A1-F6EECF244321}">
                <p14:modId xmlns:p14="http://schemas.microsoft.com/office/powerpoint/2010/main" val="77735518"/>
              </p:ext>
            </p:extLst>
          </p:nvPr>
        </p:nvGraphicFramePr>
        <p:xfrm>
          <a:off x="868301" y="2310798"/>
          <a:ext cx="10046626" cy="4024310"/>
        </p:xfrm>
        <a:graphic>
          <a:graphicData uri="http://schemas.openxmlformats.org/drawingml/2006/table">
            <a:tbl>
              <a:tblPr/>
              <a:tblGrid>
                <a:gridCol w="2364736">
                  <a:extLst>
                    <a:ext uri="{9D8B030D-6E8A-4147-A177-3AD203B41FA5}">
                      <a16:colId xmlns:a16="http://schemas.microsoft.com/office/drawing/2014/main" val="2721244182"/>
                    </a:ext>
                  </a:extLst>
                </a:gridCol>
                <a:gridCol w="7681890">
                  <a:extLst>
                    <a:ext uri="{9D8B030D-6E8A-4147-A177-3AD203B41FA5}">
                      <a16:colId xmlns:a16="http://schemas.microsoft.com/office/drawing/2014/main" val="3732454690"/>
                    </a:ext>
                  </a:extLst>
                </a:gridCol>
              </a:tblGrid>
              <a:tr h="262455">
                <a:tc>
                  <a:txBody>
                    <a:bodyPr/>
                    <a:lstStyle/>
                    <a:p>
                      <a:pPr algn="l" rtl="0" fontAlgn="base">
                        <a:buFont typeface="+mj-lt"/>
                        <a:buAutoNum type="arabicPeriod"/>
                      </a:pPr>
                      <a:r>
                        <a:rPr lang="en-US" sz="1100" b="0" i="0">
                          <a:solidFill>
                            <a:schemeClr val="bg1"/>
                          </a:solidFill>
                          <a:effectLst/>
                          <a:latin typeface="Calibri" panose="020F0502020204030204" pitchFamily="34" charset="0"/>
                        </a:rPr>
                        <a:t>Validate</a:t>
                      </a:r>
                      <a:r>
                        <a:rPr lang="en-US" sz="1100" b="1" i="0">
                          <a:solidFill>
                            <a:schemeClr val="bg1"/>
                          </a:solidFill>
                          <a:effectLst/>
                          <a:latin typeface="Calibri" panose="020F0502020204030204" pitchFamily="34" charset="0"/>
                        </a:rPr>
                        <a:t> </a:t>
                      </a:r>
                      <a:r>
                        <a:rPr lang="en-US" sz="1100" b="0" i="0">
                          <a:solidFill>
                            <a:schemeClr val="bg1"/>
                          </a:solidFill>
                          <a:effectLst/>
                          <a:latin typeface="Calibri" panose="020F0502020204030204" pitchFamily="34" charset="0"/>
                        </a:rPr>
                        <a:t>Input Data </a:t>
                      </a: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rtl="0" fontAlgn="base"/>
                      <a:r>
                        <a:rPr lang="en-US" sz="1100" b="0" i="0">
                          <a:solidFill>
                            <a:schemeClr val="bg1"/>
                          </a:solidFill>
                          <a:effectLst/>
                          <a:latin typeface="Calibri" panose="020F0502020204030204" pitchFamily="34" charset="0"/>
                        </a:rPr>
                        <a:t>Make sure that user inputs are proper, and do not allow </a:t>
                      </a:r>
                      <a:r>
                        <a:rPr lang="en-US" sz="1100" b="0" i="0" err="1">
                          <a:solidFill>
                            <a:schemeClr val="bg1"/>
                          </a:solidFill>
                          <a:effectLst/>
                          <a:latin typeface="Calibri" panose="020F0502020204030204" pitchFamily="34" charset="0"/>
                        </a:rPr>
                        <a:t>unsanitized</a:t>
                      </a:r>
                      <a:r>
                        <a:rPr lang="en-US" sz="1100" b="0" i="0">
                          <a:solidFill>
                            <a:schemeClr val="bg1"/>
                          </a:solidFill>
                          <a:effectLst/>
                          <a:latin typeface="Calibri" panose="020F0502020204030204" pitchFamily="34" charset="0"/>
                        </a:rPr>
                        <a:t> data.  </a:t>
                      </a:r>
                      <a:endParaRPr lang="en-US" sz="1300" b="0" i="0">
                        <a:solidFill>
                          <a:schemeClr val="bg1"/>
                        </a:solidFill>
                        <a:effectLst/>
                      </a:endParaRP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63051264"/>
                  </a:ext>
                </a:extLst>
              </a:tr>
              <a:tr h="437425">
                <a:tc>
                  <a:txBody>
                    <a:bodyPr/>
                    <a:lstStyle/>
                    <a:p>
                      <a:pPr algn="l" rtl="0" fontAlgn="base">
                        <a:buFont typeface="+mj-lt"/>
                        <a:buAutoNum type="arabicPeriod" startAt="2"/>
                      </a:pPr>
                      <a:r>
                        <a:rPr lang="en-US" sz="1100" b="0" i="0">
                          <a:solidFill>
                            <a:schemeClr val="bg1"/>
                          </a:solidFill>
                          <a:effectLst/>
                          <a:latin typeface="Calibri" panose="020F0502020204030204" pitchFamily="34" charset="0"/>
                        </a:rPr>
                        <a:t>Heed Compiler Warnings </a:t>
                      </a: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rtl="0" fontAlgn="base"/>
                      <a:r>
                        <a:rPr lang="en-US" sz="1100" b="0" i="0">
                          <a:solidFill>
                            <a:schemeClr val="bg1"/>
                          </a:solidFill>
                          <a:effectLst/>
                          <a:latin typeface="Calibri" panose="020F0502020204030204" pitchFamily="34" charset="0"/>
                        </a:rPr>
                        <a:t>Compiler warnings serve to remind a developer of potential faults in the code, such as out of date libraries and unused functions.  </a:t>
                      </a:r>
                      <a:endParaRPr lang="en-US" sz="1300" b="0" i="0">
                        <a:solidFill>
                          <a:schemeClr val="bg1"/>
                        </a:solidFill>
                        <a:effectLst/>
                      </a:endParaRP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2069483"/>
                  </a:ext>
                </a:extLst>
              </a:tr>
              <a:tr h="437425">
                <a:tc>
                  <a:txBody>
                    <a:bodyPr/>
                    <a:lstStyle/>
                    <a:p>
                      <a:pPr algn="l" rtl="0" fontAlgn="base">
                        <a:buFont typeface="+mj-lt"/>
                        <a:buAutoNum type="arabicPeriod" startAt="3"/>
                      </a:pPr>
                      <a:r>
                        <a:rPr lang="en-US" sz="1100" b="0" i="0">
                          <a:solidFill>
                            <a:schemeClr val="bg1"/>
                          </a:solidFill>
                          <a:effectLst/>
                          <a:latin typeface="Calibri" panose="020F0502020204030204" pitchFamily="34" charset="0"/>
                        </a:rPr>
                        <a:t>Architect and Design for Security Policies </a:t>
                      </a: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rtl="0" fontAlgn="base"/>
                      <a:r>
                        <a:rPr lang="en-US" sz="1100" b="0" i="0">
                          <a:solidFill>
                            <a:schemeClr val="bg1"/>
                          </a:solidFill>
                          <a:effectLst/>
                          <a:latin typeface="Calibri" panose="020F0502020204030204" pitchFamily="34" charset="0"/>
                        </a:rPr>
                        <a:t>Design software to enforce security policies, such as dividing the system into different subsystems with their proper privileges.  </a:t>
                      </a:r>
                      <a:endParaRPr lang="en-US" sz="1300" b="0" i="0">
                        <a:solidFill>
                          <a:schemeClr val="bg1"/>
                        </a:solidFill>
                        <a:effectLst/>
                      </a:endParaRP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8344230"/>
                  </a:ext>
                </a:extLst>
              </a:tr>
              <a:tr h="262455">
                <a:tc>
                  <a:txBody>
                    <a:bodyPr/>
                    <a:lstStyle/>
                    <a:p>
                      <a:pPr algn="l" rtl="0" fontAlgn="base">
                        <a:buFont typeface="+mj-lt"/>
                        <a:buAutoNum type="arabicPeriod" startAt="4"/>
                      </a:pPr>
                      <a:r>
                        <a:rPr lang="en-US" sz="1100" b="0" i="0">
                          <a:solidFill>
                            <a:schemeClr val="bg1"/>
                          </a:solidFill>
                          <a:effectLst/>
                          <a:latin typeface="Calibri" panose="020F0502020204030204" pitchFamily="34" charset="0"/>
                        </a:rPr>
                        <a:t>Keep It Simple </a:t>
                      </a: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rtl="0" fontAlgn="base"/>
                      <a:r>
                        <a:rPr lang="en-US" sz="1100" b="0" i="0">
                          <a:solidFill>
                            <a:schemeClr val="bg1"/>
                          </a:solidFill>
                          <a:effectLst/>
                          <a:latin typeface="Calibri" panose="020F0502020204030204" pitchFamily="34" charset="0"/>
                        </a:rPr>
                        <a:t>Don’t create overly complex code, simple systems mean simple errors to fix.  </a:t>
                      </a:r>
                      <a:endParaRPr lang="en-US" sz="1300" b="0" i="0">
                        <a:solidFill>
                          <a:schemeClr val="bg1"/>
                        </a:solidFill>
                        <a:effectLst/>
                      </a:endParaRP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904932"/>
                  </a:ext>
                </a:extLst>
              </a:tr>
              <a:tr h="262455">
                <a:tc>
                  <a:txBody>
                    <a:bodyPr/>
                    <a:lstStyle/>
                    <a:p>
                      <a:pPr algn="l" rtl="0" fontAlgn="base">
                        <a:buFont typeface="+mj-lt"/>
                        <a:buAutoNum type="arabicPeriod" startAt="5"/>
                      </a:pPr>
                      <a:r>
                        <a:rPr lang="en-US" sz="1100" b="0" i="0">
                          <a:solidFill>
                            <a:schemeClr val="bg1"/>
                          </a:solidFill>
                          <a:effectLst/>
                          <a:latin typeface="Calibri" panose="020F0502020204030204" pitchFamily="34" charset="0"/>
                        </a:rPr>
                        <a:t>Default Deny </a:t>
                      </a: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rtl="0" fontAlgn="base"/>
                      <a:r>
                        <a:rPr lang="en-US" sz="1100" b="0" i="0">
                          <a:solidFill>
                            <a:schemeClr val="bg1"/>
                          </a:solidFill>
                          <a:effectLst/>
                          <a:latin typeface="Calibri" panose="020F0502020204030204" pitchFamily="34" charset="0"/>
                        </a:rPr>
                        <a:t>By default, deny access and add permissions when needed.  </a:t>
                      </a:r>
                      <a:endParaRPr lang="en-US" sz="1300" b="0" i="0">
                        <a:solidFill>
                          <a:schemeClr val="bg1"/>
                        </a:solidFill>
                        <a:effectLst/>
                      </a:endParaRP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18741418"/>
                  </a:ext>
                </a:extLst>
              </a:tr>
              <a:tr h="612395">
                <a:tc>
                  <a:txBody>
                    <a:bodyPr/>
                    <a:lstStyle/>
                    <a:p>
                      <a:pPr algn="l" rtl="0" fontAlgn="base">
                        <a:buFont typeface="+mj-lt"/>
                        <a:buAutoNum type="arabicPeriod" startAt="6"/>
                      </a:pPr>
                      <a:r>
                        <a:rPr lang="en-US" sz="1100" b="0" i="0">
                          <a:solidFill>
                            <a:schemeClr val="bg1"/>
                          </a:solidFill>
                          <a:effectLst/>
                          <a:latin typeface="Calibri" panose="020F0502020204030204" pitchFamily="34" charset="0"/>
                        </a:rPr>
                        <a:t>Adhere to the Principle of Least Privilege </a:t>
                      </a: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rtl="0" fontAlgn="base"/>
                      <a:r>
                        <a:rPr lang="en-US" sz="1100" b="0" i="0">
                          <a:solidFill>
                            <a:schemeClr val="bg1"/>
                          </a:solidFill>
                          <a:effectLst/>
                          <a:latin typeface="Calibri" panose="020F0502020204030204" pitchFamily="34" charset="0"/>
                        </a:rPr>
                        <a:t>Users should have the least possible privileges set in order to successfully complete their task.  </a:t>
                      </a:r>
                      <a:endParaRPr lang="en-US" sz="1300" b="0" i="0">
                        <a:solidFill>
                          <a:schemeClr val="bg1"/>
                        </a:solidFill>
                        <a:effectLst/>
                      </a:endParaRP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38343964"/>
                  </a:ext>
                </a:extLst>
              </a:tr>
              <a:tr h="437425">
                <a:tc>
                  <a:txBody>
                    <a:bodyPr/>
                    <a:lstStyle/>
                    <a:p>
                      <a:pPr algn="l" rtl="0" fontAlgn="base">
                        <a:buFont typeface="+mj-lt"/>
                        <a:buAutoNum type="arabicPeriod" startAt="7"/>
                      </a:pPr>
                      <a:r>
                        <a:rPr lang="en-US" sz="1100" b="0" i="0">
                          <a:solidFill>
                            <a:schemeClr val="bg1"/>
                          </a:solidFill>
                          <a:effectLst/>
                          <a:latin typeface="Calibri" panose="020F0502020204030204" pitchFamily="34" charset="0"/>
                        </a:rPr>
                        <a:t>Sanitize Data Sent to Other Systems </a:t>
                      </a: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rtl="0" fontAlgn="base"/>
                      <a:r>
                        <a:rPr lang="en-US" sz="1100" b="0" i="0">
                          <a:solidFill>
                            <a:schemeClr val="bg1"/>
                          </a:solidFill>
                          <a:effectLst/>
                          <a:latin typeface="Calibri" panose="020F0502020204030204" pitchFamily="34" charset="0"/>
                        </a:rPr>
                        <a:t>Prevent possible SQL injection attacks through proper sanitation.  </a:t>
                      </a:r>
                      <a:endParaRPr lang="en-US" sz="1300" b="0" i="0">
                        <a:solidFill>
                          <a:schemeClr val="bg1"/>
                        </a:solidFill>
                        <a:effectLst/>
                      </a:endParaRP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9631616"/>
                  </a:ext>
                </a:extLst>
              </a:tr>
              <a:tr h="437425">
                <a:tc>
                  <a:txBody>
                    <a:bodyPr/>
                    <a:lstStyle/>
                    <a:p>
                      <a:pPr algn="l" rtl="0" fontAlgn="base">
                        <a:buFont typeface="+mj-lt"/>
                        <a:buAutoNum type="arabicPeriod" startAt="8"/>
                      </a:pPr>
                      <a:r>
                        <a:rPr lang="en-US" sz="1100" b="0" i="0">
                          <a:solidFill>
                            <a:schemeClr val="bg1"/>
                          </a:solidFill>
                          <a:effectLst/>
                          <a:latin typeface="Calibri" panose="020F0502020204030204" pitchFamily="34" charset="0"/>
                        </a:rPr>
                        <a:t>Practice Defense in Depth  </a:t>
                      </a: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rtl="0" fontAlgn="base"/>
                      <a:r>
                        <a:rPr lang="en-US" sz="1100" b="0" i="0">
                          <a:solidFill>
                            <a:schemeClr val="bg1"/>
                          </a:solidFill>
                          <a:effectLst/>
                          <a:latin typeface="Calibri" panose="020F0502020204030204" pitchFamily="34" charset="0"/>
                        </a:rPr>
                        <a:t>Have multiple defensive strategies deployed in your system, with multiple redundancies.  </a:t>
                      </a:r>
                      <a:endParaRPr lang="en-US" sz="1300" b="0" i="0">
                        <a:solidFill>
                          <a:schemeClr val="bg1"/>
                        </a:solidFill>
                        <a:effectLst/>
                      </a:endParaRP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72826455"/>
                  </a:ext>
                </a:extLst>
              </a:tr>
              <a:tr h="437425">
                <a:tc>
                  <a:txBody>
                    <a:bodyPr/>
                    <a:lstStyle/>
                    <a:p>
                      <a:pPr algn="l" rtl="0" fontAlgn="base">
                        <a:buFont typeface="+mj-lt"/>
                        <a:buAutoNum type="arabicPeriod" startAt="9"/>
                      </a:pPr>
                      <a:r>
                        <a:rPr lang="en-US" sz="1100" b="0" i="0">
                          <a:solidFill>
                            <a:schemeClr val="bg1"/>
                          </a:solidFill>
                          <a:effectLst/>
                          <a:latin typeface="Calibri" panose="020F0502020204030204" pitchFamily="34" charset="0"/>
                        </a:rPr>
                        <a:t>Use Effective Quality Assurance Techniques </a:t>
                      </a: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rtl="0" fontAlgn="base"/>
                      <a:r>
                        <a:rPr lang="en-US" sz="1100" b="0" i="0">
                          <a:solidFill>
                            <a:schemeClr val="bg1"/>
                          </a:solidFill>
                          <a:effectLst/>
                          <a:latin typeface="Calibri" panose="020F0502020204030204" pitchFamily="34" charset="0"/>
                        </a:rPr>
                        <a:t>Have multiple and different means of testing your system, such as penetration testing.  </a:t>
                      </a:r>
                      <a:endParaRPr lang="en-US" sz="1300" b="0" i="0">
                        <a:solidFill>
                          <a:schemeClr val="bg1"/>
                        </a:solidFill>
                        <a:effectLst/>
                      </a:endParaRP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61865263"/>
                  </a:ext>
                </a:extLst>
              </a:tr>
              <a:tr h="437425">
                <a:tc>
                  <a:txBody>
                    <a:bodyPr/>
                    <a:lstStyle/>
                    <a:p>
                      <a:pPr algn="l" rtl="0" fontAlgn="base">
                        <a:buFont typeface="+mj-lt"/>
                        <a:buAutoNum type="arabicPeriod" startAt="10"/>
                      </a:pPr>
                      <a:r>
                        <a:rPr lang="en-US" sz="1100" b="0" i="0">
                          <a:solidFill>
                            <a:schemeClr val="bg1"/>
                          </a:solidFill>
                          <a:effectLst/>
                          <a:latin typeface="Calibri" panose="020F0502020204030204" pitchFamily="34" charset="0"/>
                        </a:rPr>
                        <a:t>Adopt a Secure Coding Standard </a:t>
                      </a: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l" rtl="0" fontAlgn="base"/>
                      <a:r>
                        <a:rPr lang="en-US" sz="1100" b="0" i="0">
                          <a:solidFill>
                            <a:schemeClr val="bg1"/>
                          </a:solidFill>
                          <a:effectLst/>
                          <a:latin typeface="Calibri" panose="020F0502020204030204" pitchFamily="34" charset="0"/>
                        </a:rPr>
                        <a:t>Adhere by the coding standards set by your platform and coding language.  </a:t>
                      </a:r>
                      <a:endParaRPr lang="en-US" sz="1300" b="0" i="0">
                        <a:solidFill>
                          <a:schemeClr val="bg1"/>
                        </a:solidFill>
                        <a:effectLst/>
                      </a:endParaRPr>
                    </a:p>
                  </a:txBody>
                  <a:tcPr marL="87485" marR="87485" marT="43743" marB="43743">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28099094"/>
                  </a:ext>
                </a:extLst>
              </a:tr>
            </a:tbl>
          </a:graphicData>
        </a:graphic>
      </p:graphicFrame>
      <p:pic>
        <p:nvPicPr>
          <p:cNvPr id="6" name="Audio 5">
            <a:extLst>
              <a:ext uri="{FF2B5EF4-FFF2-40B4-BE49-F238E27FC236}">
                <a16:creationId xmlns:a16="http://schemas.microsoft.com/office/drawing/2014/main" id="{2D586D5A-21CA-9D97-FB9C-75EB9CC0C52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2581"/>
    </mc:Choice>
    <mc:Fallback xmlns="">
      <p:transition spd="slow" advTm="102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D02C5D46-C5B0-7BAB-EAEC-FC48A0BA3649}"/>
              </a:ext>
            </a:extLst>
          </p:cNvPr>
          <p:cNvGraphicFramePr>
            <a:graphicFrameLocks noGrp="1"/>
          </p:cNvGraphicFramePr>
          <p:nvPr>
            <p:extLst>
              <p:ext uri="{D42A27DB-BD31-4B8C-83A1-F6EECF244321}">
                <p14:modId xmlns:p14="http://schemas.microsoft.com/office/powerpoint/2010/main" val="596628527"/>
              </p:ext>
            </p:extLst>
          </p:nvPr>
        </p:nvGraphicFramePr>
        <p:xfrm>
          <a:off x="2478073" y="1857468"/>
          <a:ext cx="6945649" cy="4157670"/>
        </p:xfrm>
        <a:graphic>
          <a:graphicData uri="http://schemas.openxmlformats.org/drawingml/2006/table">
            <a:tbl>
              <a:tblPr/>
              <a:tblGrid>
                <a:gridCol w="724071">
                  <a:extLst>
                    <a:ext uri="{9D8B030D-6E8A-4147-A177-3AD203B41FA5}">
                      <a16:colId xmlns:a16="http://schemas.microsoft.com/office/drawing/2014/main" val="3296898345"/>
                    </a:ext>
                  </a:extLst>
                </a:gridCol>
                <a:gridCol w="724071">
                  <a:extLst>
                    <a:ext uri="{9D8B030D-6E8A-4147-A177-3AD203B41FA5}">
                      <a16:colId xmlns:a16="http://schemas.microsoft.com/office/drawing/2014/main" val="1731276248"/>
                    </a:ext>
                  </a:extLst>
                </a:gridCol>
                <a:gridCol w="678341">
                  <a:extLst>
                    <a:ext uri="{9D8B030D-6E8A-4147-A177-3AD203B41FA5}">
                      <a16:colId xmlns:a16="http://schemas.microsoft.com/office/drawing/2014/main" val="3830758359"/>
                    </a:ext>
                  </a:extLst>
                </a:gridCol>
                <a:gridCol w="937482">
                  <a:extLst>
                    <a:ext uri="{9D8B030D-6E8A-4147-A177-3AD203B41FA5}">
                      <a16:colId xmlns:a16="http://schemas.microsoft.com/office/drawing/2014/main" val="3769374803"/>
                    </a:ext>
                  </a:extLst>
                </a:gridCol>
                <a:gridCol w="1036565">
                  <a:extLst>
                    <a:ext uri="{9D8B030D-6E8A-4147-A177-3AD203B41FA5}">
                      <a16:colId xmlns:a16="http://schemas.microsoft.com/office/drawing/2014/main" val="2555603883"/>
                    </a:ext>
                  </a:extLst>
                </a:gridCol>
                <a:gridCol w="2845119">
                  <a:extLst>
                    <a:ext uri="{9D8B030D-6E8A-4147-A177-3AD203B41FA5}">
                      <a16:colId xmlns:a16="http://schemas.microsoft.com/office/drawing/2014/main" val="3137956601"/>
                    </a:ext>
                  </a:extLst>
                </a:gridCol>
              </a:tblGrid>
              <a:tr h="365847">
                <a:tc>
                  <a:txBody>
                    <a:bodyPr/>
                    <a:lstStyle/>
                    <a:p>
                      <a:pPr algn="ctr" rtl="0" fontAlgn="base"/>
                      <a:r>
                        <a:rPr lang="en-US" sz="1000" b="1" i="0">
                          <a:solidFill>
                            <a:srgbClr val="000000"/>
                          </a:solidFill>
                          <a:effectLst/>
                          <a:latin typeface="Calibri" panose="020F0502020204030204" pitchFamily="34" charset="0"/>
                        </a:rPr>
                        <a:t>Rule </a:t>
                      </a:r>
                      <a:endParaRPr lang="en-US" sz="1100" b="1" i="0">
                        <a:solidFill>
                          <a:srgbClr val="FFFFFF"/>
                        </a:solidFill>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D9D9D9"/>
                    </a:solidFill>
                  </a:tcPr>
                </a:tc>
                <a:tc>
                  <a:txBody>
                    <a:bodyPr/>
                    <a:lstStyle/>
                    <a:p>
                      <a:pPr algn="ctr" rtl="0" fontAlgn="base"/>
                      <a:r>
                        <a:rPr lang="en-US" sz="1000" b="1" i="0">
                          <a:solidFill>
                            <a:srgbClr val="000000"/>
                          </a:solidFill>
                          <a:effectLst/>
                          <a:latin typeface="Calibri" panose="020F0502020204030204" pitchFamily="34" charset="0"/>
                        </a:rPr>
                        <a:t>Severity </a:t>
                      </a:r>
                      <a:endParaRPr lang="en-US" sz="1100" b="1" i="0">
                        <a:solidFill>
                          <a:srgbClr val="FFFFFF"/>
                        </a:solidFill>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D9D9D9"/>
                    </a:solidFill>
                  </a:tcPr>
                </a:tc>
                <a:tc>
                  <a:txBody>
                    <a:bodyPr/>
                    <a:lstStyle/>
                    <a:p>
                      <a:pPr algn="ctr" rtl="0" fontAlgn="base"/>
                      <a:r>
                        <a:rPr lang="en-US" sz="1000" b="1" i="0">
                          <a:solidFill>
                            <a:srgbClr val="000000"/>
                          </a:solidFill>
                          <a:effectLst/>
                          <a:latin typeface="Calibri" panose="020F0502020204030204" pitchFamily="34" charset="0"/>
                        </a:rPr>
                        <a:t>Likelihood </a:t>
                      </a:r>
                      <a:endParaRPr lang="en-US" sz="1100" b="1" i="0">
                        <a:solidFill>
                          <a:srgbClr val="FFFFFF"/>
                        </a:solidFill>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D9D9D9"/>
                    </a:solidFill>
                  </a:tcPr>
                </a:tc>
                <a:tc>
                  <a:txBody>
                    <a:bodyPr/>
                    <a:lstStyle/>
                    <a:p>
                      <a:pPr algn="ctr" rtl="0" fontAlgn="base"/>
                      <a:r>
                        <a:rPr lang="en-US" sz="1000" b="1" i="0">
                          <a:solidFill>
                            <a:srgbClr val="000000"/>
                          </a:solidFill>
                          <a:effectLst/>
                          <a:latin typeface="Calibri" panose="020F0502020204030204" pitchFamily="34" charset="0"/>
                        </a:rPr>
                        <a:t>Remediation Cost </a:t>
                      </a:r>
                      <a:endParaRPr lang="en-US" sz="1100" b="1" i="0">
                        <a:solidFill>
                          <a:srgbClr val="FFFFFF"/>
                        </a:solidFill>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D9D9D9"/>
                    </a:solidFill>
                  </a:tcPr>
                </a:tc>
                <a:tc>
                  <a:txBody>
                    <a:bodyPr/>
                    <a:lstStyle/>
                    <a:p>
                      <a:pPr algn="ctr" rtl="0" fontAlgn="base"/>
                      <a:r>
                        <a:rPr lang="en-US" sz="1000" b="1" i="0">
                          <a:solidFill>
                            <a:srgbClr val="000000"/>
                          </a:solidFill>
                          <a:effectLst/>
                          <a:latin typeface="Calibri" panose="020F0502020204030204" pitchFamily="34" charset="0"/>
                        </a:rPr>
                        <a:t>Priority </a:t>
                      </a:r>
                      <a:endParaRPr lang="en-US" sz="1100" b="1" i="0">
                        <a:solidFill>
                          <a:srgbClr val="FFFFFF"/>
                        </a:solidFill>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D9D9D9"/>
                    </a:solidFill>
                  </a:tcPr>
                </a:tc>
                <a:tc>
                  <a:txBody>
                    <a:bodyPr/>
                    <a:lstStyle/>
                    <a:p>
                      <a:pPr algn="ctr" rtl="0" fontAlgn="base"/>
                      <a:r>
                        <a:rPr lang="en-US" sz="1000" b="1" i="0">
                          <a:solidFill>
                            <a:srgbClr val="000000"/>
                          </a:solidFill>
                          <a:effectLst/>
                          <a:latin typeface="Calibri" panose="020F0502020204030204" pitchFamily="34" charset="0"/>
                        </a:rPr>
                        <a:t>Level </a:t>
                      </a:r>
                      <a:endParaRPr lang="en-US" sz="1100" b="1" i="0">
                        <a:solidFill>
                          <a:srgbClr val="FFFFFF"/>
                        </a:solidFill>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D9D9D9"/>
                    </a:solidFill>
                  </a:tcPr>
                </a:tc>
                <a:extLst>
                  <a:ext uri="{0D108BD9-81ED-4DB2-BD59-A6C34878D82A}">
                    <a16:rowId xmlns:a16="http://schemas.microsoft.com/office/drawing/2014/main" val="3643573917"/>
                  </a:ext>
                </a:extLst>
              </a:tr>
              <a:tr h="365847">
                <a:tc>
                  <a:txBody>
                    <a:bodyPr/>
                    <a:lstStyle/>
                    <a:p>
                      <a:pPr algn="l" rtl="0" fontAlgn="base"/>
                      <a:r>
                        <a:rPr lang="en-US" sz="1000" b="1" i="0">
                          <a:effectLst/>
                          <a:latin typeface="Calibri" panose="020F0502020204030204" pitchFamily="34" charset="0"/>
                        </a:rPr>
                        <a:t>STD-001-CPP </a:t>
                      </a:r>
                      <a:endParaRPr lang="en-US" sz="1100" b="1"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A5A5A5"/>
                      </a:solidFill>
                      <a:prstDash val="solid"/>
                      <a:round/>
                      <a:headEnd type="none" w="med" len="med"/>
                      <a:tailEnd type="none" w="med" len="med"/>
                    </a:lnB>
                    <a:solidFill>
                      <a:srgbClr val="FFFFFF"/>
                    </a:solidFill>
                  </a:tcPr>
                </a:tc>
                <a:tc>
                  <a:txBody>
                    <a:bodyPr/>
                    <a:lstStyle/>
                    <a:p>
                      <a:pPr algn="l" rtl="0" fontAlgn="base"/>
                      <a:r>
                        <a:rPr lang="en-US" sz="1000" b="0" i="0">
                          <a:effectLst/>
                          <a:latin typeface="Calibri" panose="020F0502020204030204" pitchFamily="34" charset="0"/>
                        </a:rPr>
                        <a:t>Low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Unlikely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Low </a:t>
                      </a:r>
                      <a:endParaRPr lang="en-US" sz="1100" b="0"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008000"/>
                          </a:solidFill>
                          <a:effectLst/>
                          <a:latin typeface="Calibri" panose="020F0502020204030204" pitchFamily="34" charset="0"/>
                        </a:rPr>
                        <a:t>P1</a:t>
                      </a:r>
                      <a:r>
                        <a:rPr lang="en-US" sz="1000" b="0" i="0">
                          <a:solidFill>
                            <a:srgbClr val="008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008000"/>
                          </a:solidFill>
                          <a:effectLst/>
                          <a:latin typeface="Calibri" panose="020F0502020204030204" pitchFamily="34" charset="0"/>
                        </a:rPr>
                        <a:t>L3</a:t>
                      </a:r>
                      <a:r>
                        <a:rPr lang="en-US" sz="1000" b="0" i="0">
                          <a:solidFill>
                            <a:srgbClr val="008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2707227424"/>
                  </a:ext>
                </a:extLst>
              </a:tr>
              <a:tr h="365847">
                <a:tc>
                  <a:txBody>
                    <a:bodyPr/>
                    <a:lstStyle/>
                    <a:p>
                      <a:pPr algn="l" rtl="0" fontAlgn="base"/>
                      <a:r>
                        <a:rPr lang="en-US" sz="1000" b="1" i="0">
                          <a:effectLst/>
                          <a:latin typeface="Calibri" panose="020F0502020204030204" pitchFamily="34" charset="0"/>
                        </a:rPr>
                        <a:t>STD-002-CPP </a:t>
                      </a:r>
                      <a:endParaRPr lang="en-US" sz="1100" b="1"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A5A5A5"/>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FFFFFF"/>
                    </a:solidFill>
                  </a:tcPr>
                </a:tc>
                <a:tc>
                  <a:txBody>
                    <a:bodyPr/>
                    <a:lstStyle/>
                    <a:p>
                      <a:pPr algn="l" rtl="0" fontAlgn="base"/>
                      <a:r>
                        <a:rPr lang="en-US" sz="1000" b="0" i="0">
                          <a:effectLst/>
                          <a:latin typeface="Calibri" panose="020F0502020204030204" pitchFamily="34" charset="0"/>
                        </a:rPr>
                        <a:t>High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Probable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High </a:t>
                      </a:r>
                      <a:endParaRPr lang="en-US" sz="1100" b="0"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FF0000"/>
                          </a:solidFill>
                          <a:effectLst/>
                          <a:latin typeface="Calibri" panose="020F0502020204030204" pitchFamily="34" charset="0"/>
                        </a:rPr>
                        <a:t>P12</a:t>
                      </a:r>
                      <a:r>
                        <a:rPr lang="en-US" sz="1000" b="0" i="0">
                          <a:solidFill>
                            <a:srgbClr val="FF0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FF0000"/>
                          </a:solidFill>
                          <a:effectLst/>
                          <a:latin typeface="Calibri" panose="020F0502020204030204" pitchFamily="34" charset="0"/>
                        </a:rPr>
                        <a:t>L1</a:t>
                      </a:r>
                      <a:r>
                        <a:rPr lang="en-US" sz="1000" b="0" i="0">
                          <a:solidFill>
                            <a:srgbClr val="FF0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497618602"/>
                  </a:ext>
                </a:extLst>
              </a:tr>
              <a:tr h="365847">
                <a:tc>
                  <a:txBody>
                    <a:bodyPr/>
                    <a:lstStyle/>
                    <a:p>
                      <a:pPr algn="l" rtl="0" fontAlgn="base"/>
                      <a:r>
                        <a:rPr lang="en-US" sz="1000" b="1" i="0">
                          <a:effectLst/>
                          <a:latin typeface="Calibri" panose="020F0502020204030204" pitchFamily="34" charset="0"/>
                        </a:rPr>
                        <a:t>STD-003-CPP </a:t>
                      </a:r>
                      <a:endParaRPr lang="en-US" sz="1100" b="1"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A5A5A5"/>
                      </a:solidFill>
                      <a:prstDash val="solid"/>
                      <a:round/>
                      <a:headEnd type="none" w="med" len="med"/>
                      <a:tailEnd type="none" w="med" len="med"/>
                    </a:lnB>
                    <a:solidFill>
                      <a:srgbClr val="FFFFFF"/>
                    </a:solidFill>
                  </a:tcPr>
                </a:tc>
                <a:tc>
                  <a:txBody>
                    <a:bodyPr/>
                    <a:lstStyle/>
                    <a:p>
                      <a:pPr algn="l" rtl="0" fontAlgn="base"/>
                      <a:r>
                        <a:rPr lang="en-US" sz="1000" b="0" i="0">
                          <a:effectLst/>
                          <a:latin typeface="Calibri" panose="020F0502020204030204" pitchFamily="34" charset="0"/>
                        </a:rPr>
                        <a:t>Medium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Probable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Medium </a:t>
                      </a:r>
                      <a:endParaRPr lang="en-US" sz="1100" b="0"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008000"/>
                          </a:solidFill>
                          <a:effectLst/>
                          <a:latin typeface="Calibri" panose="020F0502020204030204" pitchFamily="34" charset="0"/>
                        </a:rPr>
                        <a:t>P4</a:t>
                      </a:r>
                      <a:r>
                        <a:rPr lang="en-US" sz="1000" b="0" i="0">
                          <a:solidFill>
                            <a:srgbClr val="008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008000"/>
                          </a:solidFill>
                          <a:effectLst/>
                          <a:latin typeface="Calibri" panose="020F0502020204030204" pitchFamily="34" charset="0"/>
                        </a:rPr>
                        <a:t>L3</a:t>
                      </a:r>
                      <a:r>
                        <a:rPr lang="en-US" sz="1000" b="0" i="0">
                          <a:solidFill>
                            <a:srgbClr val="008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2642724497"/>
                  </a:ext>
                </a:extLst>
              </a:tr>
              <a:tr h="365847">
                <a:tc>
                  <a:txBody>
                    <a:bodyPr/>
                    <a:lstStyle/>
                    <a:p>
                      <a:pPr algn="l" rtl="0" fontAlgn="base"/>
                      <a:r>
                        <a:rPr lang="en-US" sz="1000" b="1" i="0">
                          <a:effectLst/>
                          <a:latin typeface="Calibri" panose="020F0502020204030204" pitchFamily="34" charset="0"/>
                        </a:rPr>
                        <a:t>STD-004-CPP </a:t>
                      </a:r>
                      <a:endParaRPr lang="en-US" sz="1100" b="1"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A5A5A5"/>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FFFFFF"/>
                    </a:solidFill>
                  </a:tcPr>
                </a:tc>
                <a:tc>
                  <a:txBody>
                    <a:bodyPr/>
                    <a:lstStyle/>
                    <a:p>
                      <a:pPr algn="l" rtl="0" fontAlgn="base"/>
                      <a:r>
                        <a:rPr lang="en-US" sz="1000" b="0" i="0">
                          <a:effectLst/>
                          <a:latin typeface="Calibri" panose="020F0502020204030204" pitchFamily="34" charset="0"/>
                        </a:rPr>
                        <a:t>High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Likely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High </a:t>
                      </a:r>
                      <a:endParaRPr lang="en-US" sz="1100" b="0"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FF0000"/>
                          </a:solidFill>
                          <a:effectLst/>
                          <a:latin typeface="Calibri" panose="020F0502020204030204" pitchFamily="34" charset="0"/>
                        </a:rPr>
                        <a:t>P18</a:t>
                      </a:r>
                      <a:r>
                        <a:rPr lang="en-US" sz="1000" b="0" i="0">
                          <a:solidFill>
                            <a:srgbClr val="FF0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FF0000"/>
                          </a:solidFill>
                          <a:effectLst/>
                          <a:latin typeface="Calibri" panose="020F0502020204030204" pitchFamily="34" charset="0"/>
                        </a:rPr>
                        <a:t>L1</a:t>
                      </a:r>
                      <a:r>
                        <a:rPr lang="en-US" sz="1000" b="0" i="0">
                          <a:solidFill>
                            <a:srgbClr val="FF0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3641280565"/>
                  </a:ext>
                </a:extLst>
              </a:tr>
              <a:tr h="365847">
                <a:tc>
                  <a:txBody>
                    <a:bodyPr/>
                    <a:lstStyle/>
                    <a:p>
                      <a:pPr algn="l" rtl="0" fontAlgn="base"/>
                      <a:r>
                        <a:rPr lang="en-US" sz="1000" b="1" i="0">
                          <a:effectLst/>
                          <a:latin typeface="Calibri" panose="020F0502020204030204" pitchFamily="34" charset="0"/>
                        </a:rPr>
                        <a:t>STD-005-CPP </a:t>
                      </a:r>
                      <a:endParaRPr lang="en-US" sz="1100" b="1"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A5A5A5"/>
                      </a:solidFill>
                      <a:prstDash val="solid"/>
                      <a:round/>
                      <a:headEnd type="none" w="med" len="med"/>
                      <a:tailEnd type="none" w="med" len="med"/>
                    </a:lnB>
                    <a:solidFill>
                      <a:srgbClr val="FFFFFF"/>
                    </a:solidFill>
                  </a:tcPr>
                </a:tc>
                <a:tc>
                  <a:txBody>
                    <a:bodyPr/>
                    <a:lstStyle/>
                    <a:p>
                      <a:pPr algn="l" rtl="0" fontAlgn="base"/>
                      <a:r>
                        <a:rPr lang="en-US" sz="1000" b="0" i="0">
                          <a:effectLst/>
                          <a:latin typeface="Calibri" panose="020F0502020204030204" pitchFamily="34" charset="0"/>
                        </a:rPr>
                        <a:t>Medium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Probable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Medium </a:t>
                      </a:r>
                      <a:endParaRPr lang="en-US" sz="1100" b="0"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00FF00"/>
                          </a:solidFill>
                          <a:effectLst/>
                          <a:latin typeface="Calibri" panose="020F0502020204030204" pitchFamily="34" charset="0"/>
                        </a:rPr>
                        <a:t>P4</a:t>
                      </a:r>
                      <a:r>
                        <a:rPr lang="en-US" sz="1000" b="0" i="0">
                          <a:solidFill>
                            <a:srgbClr val="00FF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00FF00"/>
                          </a:solidFill>
                          <a:effectLst/>
                          <a:latin typeface="Calibri" panose="020F0502020204030204" pitchFamily="34" charset="0"/>
                        </a:rPr>
                        <a:t>L3</a:t>
                      </a:r>
                      <a:r>
                        <a:rPr lang="en-US" sz="1000" b="0" i="0">
                          <a:solidFill>
                            <a:srgbClr val="00FF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875407996"/>
                  </a:ext>
                </a:extLst>
              </a:tr>
              <a:tr h="365847">
                <a:tc>
                  <a:txBody>
                    <a:bodyPr/>
                    <a:lstStyle/>
                    <a:p>
                      <a:pPr algn="l" rtl="0" fontAlgn="base"/>
                      <a:r>
                        <a:rPr lang="en-US" sz="1000" b="1" i="0">
                          <a:effectLst/>
                          <a:latin typeface="Calibri" panose="020F0502020204030204" pitchFamily="34" charset="0"/>
                        </a:rPr>
                        <a:t>STD-006-CPP </a:t>
                      </a:r>
                      <a:endParaRPr lang="en-US" sz="1100" b="1"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A5A5A5"/>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FFFFFF"/>
                    </a:solidFill>
                  </a:tcPr>
                </a:tc>
                <a:tc>
                  <a:txBody>
                    <a:bodyPr/>
                    <a:lstStyle/>
                    <a:p>
                      <a:pPr algn="l" rtl="0" fontAlgn="base"/>
                      <a:r>
                        <a:rPr lang="en-US" sz="1000" b="0" i="0">
                          <a:effectLst/>
                          <a:latin typeface="Calibri" panose="020F0502020204030204" pitchFamily="34" charset="0"/>
                        </a:rPr>
                        <a:t>Low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Unlikely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Low </a:t>
                      </a:r>
                      <a:endParaRPr lang="en-US" sz="1100" b="0"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008000"/>
                          </a:solidFill>
                          <a:effectLst/>
                          <a:latin typeface="Calibri" panose="020F0502020204030204" pitchFamily="34" charset="0"/>
                        </a:rPr>
                        <a:t>P1</a:t>
                      </a:r>
                      <a:r>
                        <a:rPr lang="en-US" sz="1000" b="0" i="0">
                          <a:solidFill>
                            <a:srgbClr val="008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008000"/>
                          </a:solidFill>
                          <a:effectLst/>
                          <a:latin typeface="Calibri" panose="020F0502020204030204" pitchFamily="34" charset="0"/>
                        </a:rPr>
                        <a:t>L3</a:t>
                      </a:r>
                      <a:r>
                        <a:rPr lang="en-US" sz="1000" b="0" i="0">
                          <a:solidFill>
                            <a:srgbClr val="008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4177949216"/>
                  </a:ext>
                </a:extLst>
              </a:tr>
              <a:tr h="365847">
                <a:tc>
                  <a:txBody>
                    <a:bodyPr/>
                    <a:lstStyle/>
                    <a:p>
                      <a:pPr algn="l" rtl="0" fontAlgn="base"/>
                      <a:r>
                        <a:rPr lang="en-US" sz="1000" b="1" i="0">
                          <a:effectLst/>
                          <a:latin typeface="Calibri" panose="020F0502020204030204" pitchFamily="34" charset="0"/>
                        </a:rPr>
                        <a:t>STD-007-CPP </a:t>
                      </a:r>
                      <a:endParaRPr lang="en-US" sz="1100" b="1"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A5A5A5"/>
                      </a:solidFill>
                      <a:prstDash val="solid"/>
                      <a:round/>
                      <a:headEnd type="none" w="med" len="med"/>
                      <a:tailEnd type="none" w="med" len="med"/>
                    </a:lnB>
                    <a:solidFill>
                      <a:srgbClr val="FFFFFF"/>
                    </a:solidFill>
                  </a:tcPr>
                </a:tc>
                <a:tc>
                  <a:txBody>
                    <a:bodyPr/>
                    <a:lstStyle/>
                    <a:p>
                      <a:pPr algn="l" rtl="0" fontAlgn="base"/>
                      <a:r>
                        <a:rPr lang="en-US" sz="1000" b="0" i="0">
                          <a:effectLst/>
                          <a:latin typeface="Calibri" panose="020F0502020204030204" pitchFamily="34" charset="0"/>
                        </a:rPr>
                        <a:t>Low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Likely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Medium </a:t>
                      </a:r>
                      <a:endParaRPr lang="en-US" sz="1100" b="0"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CC9900"/>
                          </a:solidFill>
                          <a:effectLst/>
                          <a:latin typeface="Calibri" panose="020F0502020204030204" pitchFamily="34" charset="0"/>
                        </a:rPr>
                        <a:t>P6</a:t>
                      </a:r>
                      <a:r>
                        <a:rPr lang="en-US" sz="1000" b="0" i="0">
                          <a:solidFill>
                            <a:srgbClr val="CC99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CC9900"/>
                          </a:solidFill>
                          <a:effectLst/>
                          <a:latin typeface="Calibri" panose="020F0502020204030204" pitchFamily="34" charset="0"/>
                        </a:rPr>
                        <a:t>L2</a:t>
                      </a:r>
                      <a:r>
                        <a:rPr lang="en-US" sz="1000" b="0" i="0">
                          <a:solidFill>
                            <a:srgbClr val="CC99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993483202"/>
                  </a:ext>
                </a:extLst>
              </a:tr>
              <a:tr h="365847">
                <a:tc>
                  <a:txBody>
                    <a:bodyPr/>
                    <a:lstStyle/>
                    <a:p>
                      <a:pPr algn="l" rtl="0" fontAlgn="base"/>
                      <a:r>
                        <a:rPr lang="en-US" sz="1000" b="1" i="0">
                          <a:effectLst/>
                          <a:latin typeface="Calibri" panose="020F0502020204030204" pitchFamily="34" charset="0"/>
                        </a:rPr>
                        <a:t>STD-008-CPP </a:t>
                      </a:r>
                      <a:endParaRPr lang="en-US" sz="1100" b="1"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A5A5A5"/>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FFFFFF"/>
                    </a:solidFill>
                  </a:tcPr>
                </a:tc>
                <a:tc>
                  <a:txBody>
                    <a:bodyPr/>
                    <a:lstStyle/>
                    <a:p>
                      <a:pPr algn="l" rtl="0" fontAlgn="base"/>
                      <a:r>
                        <a:rPr lang="en-US" sz="1000" b="0" i="0">
                          <a:effectLst/>
                          <a:latin typeface="Calibri" panose="020F0502020204030204" pitchFamily="34" charset="0"/>
                        </a:rPr>
                        <a:t>High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Unlikely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High </a:t>
                      </a:r>
                      <a:endParaRPr lang="en-US" sz="1100" b="0"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FFCC00"/>
                          </a:solidFill>
                          <a:effectLst/>
                          <a:latin typeface="Calibri" panose="020F0502020204030204" pitchFamily="34" charset="0"/>
                        </a:rPr>
                        <a:t>P6</a:t>
                      </a:r>
                      <a:r>
                        <a:rPr lang="en-US" sz="1000" b="0" i="0">
                          <a:solidFill>
                            <a:srgbClr val="FFCC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FFCC00"/>
                          </a:solidFill>
                          <a:effectLst/>
                          <a:latin typeface="Calibri" panose="020F0502020204030204" pitchFamily="34" charset="0"/>
                        </a:rPr>
                        <a:t>L2</a:t>
                      </a:r>
                      <a:r>
                        <a:rPr lang="en-US" sz="1000" b="0" i="0">
                          <a:solidFill>
                            <a:srgbClr val="FFCC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2450432874"/>
                  </a:ext>
                </a:extLst>
              </a:tr>
              <a:tr h="365847">
                <a:tc>
                  <a:txBody>
                    <a:bodyPr/>
                    <a:lstStyle/>
                    <a:p>
                      <a:pPr algn="l" rtl="0" fontAlgn="base"/>
                      <a:r>
                        <a:rPr lang="en-US" sz="1000" b="1" i="0">
                          <a:effectLst/>
                          <a:latin typeface="Calibri" panose="020F0502020204030204" pitchFamily="34" charset="0"/>
                        </a:rPr>
                        <a:t>STD-009-CPP </a:t>
                      </a:r>
                      <a:endParaRPr lang="en-US" sz="1100" b="1"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A5A5A5"/>
                      </a:solidFill>
                      <a:prstDash val="solid"/>
                      <a:round/>
                      <a:headEnd type="none" w="med" len="med"/>
                      <a:tailEnd type="none" w="med" len="med"/>
                    </a:lnB>
                    <a:solidFill>
                      <a:srgbClr val="FFFFFF"/>
                    </a:solidFill>
                  </a:tcPr>
                </a:tc>
                <a:tc>
                  <a:txBody>
                    <a:bodyPr/>
                    <a:lstStyle/>
                    <a:p>
                      <a:pPr algn="l" rtl="0" fontAlgn="base"/>
                      <a:r>
                        <a:rPr lang="en-US" sz="1000" b="0" i="0">
                          <a:effectLst/>
                          <a:latin typeface="Calibri" panose="020F0502020204030204" pitchFamily="34" charset="0"/>
                        </a:rPr>
                        <a:t>Medium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Probable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Medium </a:t>
                      </a:r>
                      <a:endParaRPr lang="en-US" sz="1100" b="0"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CC9900"/>
                          </a:solidFill>
                          <a:effectLst/>
                          <a:latin typeface="Calibri" panose="020F0502020204030204" pitchFamily="34" charset="0"/>
                        </a:rPr>
                        <a:t>P8</a:t>
                      </a:r>
                      <a:r>
                        <a:rPr lang="en-US" sz="1000" b="0" i="0">
                          <a:solidFill>
                            <a:srgbClr val="CC99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CC9900"/>
                          </a:solidFill>
                          <a:effectLst/>
                          <a:latin typeface="Calibri" panose="020F0502020204030204" pitchFamily="34" charset="0"/>
                        </a:rPr>
                        <a:t>L2</a:t>
                      </a:r>
                      <a:r>
                        <a:rPr lang="en-US" sz="1000" b="0" i="0">
                          <a:solidFill>
                            <a:srgbClr val="CC99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2687560700"/>
                  </a:ext>
                </a:extLst>
              </a:tr>
              <a:tr h="365847">
                <a:tc>
                  <a:txBody>
                    <a:bodyPr/>
                    <a:lstStyle/>
                    <a:p>
                      <a:pPr algn="l" rtl="0" fontAlgn="base"/>
                      <a:r>
                        <a:rPr lang="en-US" sz="1000" b="1" i="0">
                          <a:effectLst/>
                          <a:latin typeface="Calibri" panose="020F0502020204030204" pitchFamily="34" charset="0"/>
                        </a:rPr>
                        <a:t>STD-010-CPP </a:t>
                      </a:r>
                      <a:endParaRPr lang="en-US" sz="1100" b="1"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A5A5A5"/>
                      </a:solidFill>
                      <a:prstDash val="solid"/>
                      <a:round/>
                      <a:headEnd type="none" w="med" len="med"/>
                      <a:tailEnd type="none" w="med" len="med"/>
                    </a:lnT>
                    <a:lnB w="9525" cap="flat" cmpd="sng" algn="ctr">
                      <a:solidFill>
                        <a:srgbClr val="A5A5A5"/>
                      </a:solidFill>
                      <a:prstDash val="solid"/>
                      <a:round/>
                      <a:headEnd type="none" w="med" len="med"/>
                      <a:tailEnd type="none" w="med" len="med"/>
                    </a:lnB>
                    <a:solidFill>
                      <a:srgbClr val="FFFFFF"/>
                    </a:solidFill>
                  </a:tcPr>
                </a:tc>
                <a:tc>
                  <a:txBody>
                    <a:bodyPr/>
                    <a:lstStyle/>
                    <a:p>
                      <a:pPr algn="l" rtl="0" fontAlgn="base"/>
                      <a:r>
                        <a:rPr lang="en-US" sz="1000" b="0" i="0">
                          <a:effectLst/>
                          <a:latin typeface="Calibri" panose="020F0502020204030204" pitchFamily="34" charset="0"/>
                        </a:rPr>
                        <a:t>Medium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Unlikely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0" i="0">
                          <a:effectLst/>
                          <a:latin typeface="Calibri" panose="020F0502020204030204" pitchFamily="34" charset="0"/>
                        </a:rPr>
                        <a:t>Medium </a:t>
                      </a:r>
                      <a:endParaRPr lang="en-US" sz="1100" b="0" i="0">
                        <a:effectLst/>
                      </a:endParaRPr>
                    </a:p>
                  </a:txBody>
                  <a:tcPr marL="73169" marR="73169" marT="36585" marB="36585">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008000"/>
                          </a:solidFill>
                          <a:effectLst/>
                          <a:latin typeface="Calibri" panose="020F0502020204030204" pitchFamily="34" charset="0"/>
                        </a:rPr>
                        <a:t>P4</a:t>
                      </a:r>
                      <a:r>
                        <a:rPr lang="en-US" sz="1000" b="0" i="0">
                          <a:solidFill>
                            <a:srgbClr val="008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tc>
                  <a:txBody>
                    <a:bodyPr/>
                    <a:lstStyle/>
                    <a:p>
                      <a:pPr algn="l" rtl="0" fontAlgn="base"/>
                      <a:r>
                        <a:rPr lang="en-US" sz="1000" b="1" i="0">
                          <a:solidFill>
                            <a:srgbClr val="008000"/>
                          </a:solidFill>
                          <a:effectLst/>
                          <a:latin typeface="Calibri" panose="020F0502020204030204" pitchFamily="34" charset="0"/>
                        </a:rPr>
                        <a:t>L3</a:t>
                      </a:r>
                      <a:r>
                        <a:rPr lang="en-US" sz="1000" b="0" i="0">
                          <a:solidFill>
                            <a:srgbClr val="008000"/>
                          </a:solidFill>
                          <a:effectLst/>
                          <a:latin typeface="Calibri" panose="020F0502020204030204" pitchFamily="34" charset="0"/>
                        </a:rPr>
                        <a:t> </a:t>
                      </a:r>
                      <a:endParaRPr lang="en-US" sz="1100" b="0" i="0">
                        <a:effectLst/>
                      </a:endParaRPr>
                    </a:p>
                  </a:txBody>
                  <a:tcPr marL="73169" marR="73169" marT="36585" marB="36585" anchor="ctr">
                    <a:lnL w="9525" cap="flat" cmpd="sng" algn="ctr">
                      <a:solidFill>
                        <a:srgbClr val="C9C9C9"/>
                      </a:solidFill>
                      <a:prstDash val="solid"/>
                      <a:round/>
                      <a:headEnd type="none" w="med" len="med"/>
                      <a:tailEnd type="none" w="med" len="med"/>
                    </a:lnL>
                    <a:lnR w="9525" cap="flat" cmpd="sng" algn="ctr">
                      <a:solidFill>
                        <a:srgbClr val="C9C9C9"/>
                      </a:solidFill>
                      <a:prstDash val="solid"/>
                      <a:round/>
                      <a:headEnd type="none" w="med" len="med"/>
                      <a:tailEnd type="none" w="med" len="med"/>
                    </a:lnR>
                    <a:lnT w="9525" cap="flat" cmpd="sng" algn="ctr">
                      <a:solidFill>
                        <a:srgbClr val="C9C9C9"/>
                      </a:solidFill>
                      <a:prstDash val="solid"/>
                      <a:round/>
                      <a:headEnd type="none" w="med" len="med"/>
                      <a:tailEnd type="none" w="med" len="med"/>
                    </a:lnT>
                    <a:lnB w="9525" cap="flat" cmpd="sng" algn="ctr">
                      <a:solidFill>
                        <a:srgbClr val="C9C9C9"/>
                      </a:solidFill>
                      <a:prstDash val="solid"/>
                      <a:round/>
                      <a:headEnd type="none" w="med" len="med"/>
                      <a:tailEnd type="none" w="med" len="med"/>
                    </a:lnB>
                    <a:solidFill>
                      <a:srgbClr val="EDEDED"/>
                    </a:solidFill>
                  </a:tcPr>
                </a:tc>
                <a:extLst>
                  <a:ext uri="{0D108BD9-81ED-4DB2-BD59-A6C34878D82A}">
                    <a16:rowId xmlns:a16="http://schemas.microsoft.com/office/drawing/2014/main" val="983116429"/>
                  </a:ext>
                </a:extLst>
              </a:tr>
            </a:tbl>
          </a:graphicData>
        </a:graphic>
      </p:graphicFrame>
      <p:pic>
        <p:nvPicPr>
          <p:cNvPr id="5" name="Audio 4">
            <a:extLst>
              <a:ext uri="{FF2B5EF4-FFF2-40B4-BE49-F238E27FC236}">
                <a16:creationId xmlns:a16="http://schemas.microsoft.com/office/drawing/2014/main" id="{40848B47-7A4F-5083-DA4C-8C847342041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3952"/>
    </mc:Choice>
    <mc:Fallback xmlns="">
      <p:transition spd="slow" advTm="139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0C1D9D8B-5252-39FB-75D4-E3E81760B809}"/>
              </a:ext>
            </a:extLst>
          </p:cNvPr>
          <p:cNvGraphicFramePr>
            <a:graphicFrameLocks noGrp="1"/>
          </p:cNvGraphicFramePr>
          <p:nvPr>
            <p:extLst>
              <p:ext uri="{D42A27DB-BD31-4B8C-83A1-F6EECF244321}">
                <p14:modId xmlns:p14="http://schemas.microsoft.com/office/powerpoint/2010/main" val="1030626290"/>
              </p:ext>
            </p:extLst>
          </p:nvPr>
        </p:nvGraphicFramePr>
        <p:xfrm>
          <a:off x="1655089" y="1883041"/>
          <a:ext cx="8881821" cy="4031622"/>
        </p:xfrm>
        <a:graphic>
          <a:graphicData uri="http://schemas.openxmlformats.org/drawingml/2006/table">
            <a:tbl>
              <a:tblPr/>
              <a:tblGrid>
                <a:gridCol w="1560823">
                  <a:extLst>
                    <a:ext uri="{9D8B030D-6E8A-4147-A177-3AD203B41FA5}">
                      <a16:colId xmlns:a16="http://schemas.microsoft.com/office/drawing/2014/main" val="1394666088"/>
                    </a:ext>
                  </a:extLst>
                </a:gridCol>
                <a:gridCol w="7320998">
                  <a:extLst>
                    <a:ext uri="{9D8B030D-6E8A-4147-A177-3AD203B41FA5}">
                      <a16:colId xmlns:a16="http://schemas.microsoft.com/office/drawing/2014/main" val="4067316638"/>
                    </a:ext>
                  </a:extLst>
                </a:gridCol>
              </a:tblGrid>
              <a:tr h="465187">
                <a:tc>
                  <a:txBody>
                    <a:bodyPr/>
                    <a:lstStyle/>
                    <a:p>
                      <a:pPr algn="l" rtl="0" fontAlgn="base">
                        <a:buFont typeface="+mj-lt"/>
                        <a:buAutoNum type="arabicPeriod"/>
                      </a:pPr>
                      <a:r>
                        <a:rPr lang="en-US" sz="1200" b="1" i="0">
                          <a:effectLst/>
                          <a:latin typeface="Calibri" panose="020F0502020204030204" pitchFamily="34" charset="0"/>
                        </a:rPr>
                        <a:t>Encryption</a:t>
                      </a:r>
                      <a:r>
                        <a:rPr lang="en-US" sz="1200" b="0" i="0">
                          <a:effectLst/>
                          <a:latin typeface="Calibri" panose="020F0502020204030204" pitchFamily="34" charset="0"/>
                        </a:rPr>
                        <a:t> </a:t>
                      </a:r>
                    </a:p>
                  </a:txBody>
                  <a:tcPr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9D9D9"/>
                    </a:solidFill>
                  </a:tcPr>
                </a:tc>
                <a:tc>
                  <a:txBody>
                    <a:bodyPr/>
                    <a:lstStyle/>
                    <a:p>
                      <a:pPr algn="l" rtl="0" fontAlgn="base"/>
                      <a:r>
                        <a:rPr lang="en-US" sz="1200" b="1" i="0">
                          <a:effectLst/>
                          <a:latin typeface="Calibri" panose="020F0502020204030204" pitchFamily="34" charset="0"/>
                        </a:rPr>
                        <a:t>Explain what it is and how and why the policy applies.</a:t>
                      </a:r>
                      <a:r>
                        <a:rPr lang="en-US" sz="1200" b="0" i="0">
                          <a:effectLst/>
                          <a:latin typeface="Calibri" panose="020F0502020204030204" pitchFamily="34" charset="0"/>
                        </a:rPr>
                        <a:t> </a:t>
                      </a:r>
                      <a:endParaRPr lang="en-US" b="0" i="0">
                        <a:effectLst/>
                      </a:endParaRPr>
                    </a:p>
                  </a:txBody>
                  <a:tcPr anchor="b">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537654353"/>
                  </a:ext>
                </a:extLst>
              </a:tr>
              <a:tr h="1085437">
                <a:tc>
                  <a:txBody>
                    <a:bodyPr/>
                    <a:lstStyle/>
                    <a:p>
                      <a:pPr algn="l" rtl="0" fontAlgn="base"/>
                      <a:r>
                        <a:rPr lang="en-US" sz="1200" b="0" i="0">
                          <a:effectLst/>
                          <a:latin typeface="Calibri" panose="020F0502020204030204" pitchFamily="34" charset="0"/>
                        </a:rPr>
                        <a:t>Encryption at rest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tc>
                  <a:txBody>
                    <a:bodyPr/>
                    <a:lstStyle/>
                    <a:p>
                      <a:pPr algn="l" rtl="0" fontAlgn="base"/>
                      <a:r>
                        <a:rPr lang="en-US" sz="1200" b="0" i="0">
                          <a:effectLst/>
                          <a:latin typeface="Calibri" panose="020F0502020204030204" pitchFamily="34" charset="0"/>
                        </a:rPr>
                        <a:t>This is what protects stored data, such as SSDs and on local Wi-Fi. Encryption at rest should be applied through end-to-end encryption and local encryption to protect sensitive data.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3778058525"/>
                  </a:ext>
                </a:extLst>
              </a:tr>
              <a:tr h="1395561">
                <a:tc>
                  <a:txBody>
                    <a:bodyPr/>
                    <a:lstStyle/>
                    <a:p>
                      <a:pPr algn="l" rtl="0" fontAlgn="base"/>
                      <a:r>
                        <a:rPr lang="en-US" sz="1200" b="0" i="0">
                          <a:effectLst/>
                          <a:latin typeface="Calibri" panose="020F0502020204030204" pitchFamily="34" charset="0"/>
                        </a:rPr>
                        <a:t>Encryption in flight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tc>
                  <a:txBody>
                    <a:bodyPr/>
                    <a:lstStyle/>
                    <a:p>
                      <a:pPr algn="l" rtl="0" fontAlgn="base"/>
                      <a:r>
                        <a:rPr lang="en-US" sz="1200" b="0" i="0">
                          <a:effectLst/>
                          <a:latin typeface="Calibri" panose="020F0502020204030204" pitchFamily="34" charset="0"/>
                        </a:rPr>
                        <a:t>This is what protects data being sent through two devices and/or over networks. In practice, this would be applied through user authentication and secure encryption/decryption keys, as well as end-to-end encryption. This is to ensure no sensitive data is intercepted.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798124727"/>
                  </a:ext>
                </a:extLst>
              </a:tr>
              <a:tr h="1085437">
                <a:tc>
                  <a:txBody>
                    <a:bodyPr/>
                    <a:lstStyle/>
                    <a:p>
                      <a:pPr algn="l" rtl="0" fontAlgn="base"/>
                      <a:r>
                        <a:rPr lang="en-US" sz="1200" b="0" i="0">
                          <a:effectLst/>
                          <a:latin typeface="Calibri" panose="020F0502020204030204" pitchFamily="34" charset="0"/>
                        </a:rPr>
                        <a:t>Encryption in use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tc>
                  <a:txBody>
                    <a:bodyPr/>
                    <a:lstStyle/>
                    <a:p>
                      <a:pPr algn="l" rtl="0" fontAlgn="base"/>
                      <a:r>
                        <a:rPr lang="en-US" sz="1200" b="0" i="0">
                          <a:effectLst/>
                          <a:latin typeface="Calibri" panose="020F0502020204030204" pitchFamily="34" charset="0"/>
                        </a:rPr>
                        <a:t>This is what protects data when being in use or processed. In practice, user authorization and user records would ensure that unauthorized users can use sensitive data and corrupt it.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859288101"/>
                  </a:ext>
                </a:extLst>
              </a:tr>
            </a:tbl>
          </a:graphicData>
        </a:graphic>
      </p:graphicFrame>
      <p:pic>
        <p:nvPicPr>
          <p:cNvPr id="7" name="Audio 6">
            <a:extLst>
              <a:ext uri="{FF2B5EF4-FFF2-40B4-BE49-F238E27FC236}">
                <a16:creationId xmlns:a16="http://schemas.microsoft.com/office/drawing/2014/main" id="{ACDA7F64-987F-2BE5-B6B7-3E6E4253233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71434"/>
    </mc:Choice>
    <mc:Fallback xmlns="">
      <p:transition spd="slow" advTm="71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4" name="Table 3">
            <a:extLst>
              <a:ext uri="{FF2B5EF4-FFF2-40B4-BE49-F238E27FC236}">
                <a16:creationId xmlns:a16="http://schemas.microsoft.com/office/drawing/2014/main" id="{6236F326-DA1D-4769-0D7C-30C3374E442B}"/>
              </a:ext>
            </a:extLst>
          </p:cNvPr>
          <p:cNvGraphicFramePr>
            <a:graphicFrameLocks noGrp="1"/>
          </p:cNvGraphicFramePr>
          <p:nvPr>
            <p:extLst>
              <p:ext uri="{D42A27DB-BD31-4B8C-83A1-F6EECF244321}">
                <p14:modId xmlns:p14="http://schemas.microsoft.com/office/powerpoint/2010/main" val="2647088702"/>
              </p:ext>
            </p:extLst>
          </p:nvPr>
        </p:nvGraphicFramePr>
        <p:xfrm>
          <a:off x="1944548" y="2057401"/>
          <a:ext cx="8473753" cy="3395852"/>
        </p:xfrm>
        <a:graphic>
          <a:graphicData uri="http://schemas.openxmlformats.org/drawingml/2006/table">
            <a:tbl>
              <a:tblPr/>
              <a:tblGrid>
                <a:gridCol w="1628660">
                  <a:extLst>
                    <a:ext uri="{9D8B030D-6E8A-4147-A177-3AD203B41FA5}">
                      <a16:colId xmlns:a16="http://schemas.microsoft.com/office/drawing/2014/main" val="3211844476"/>
                    </a:ext>
                  </a:extLst>
                </a:gridCol>
                <a:gridCol w="6845093">
                  <a:extLst>
                    <a:ext uri="{9D8B030D-6E8A-4147-A177-3AD203B41FA5}">
                      <a16:colId xmlns:a16="http://schemas.microsoft.com/office/drawing/2014/main" val="1823188481"/>
                    </a:ext>
                  </a:extLst>
                </a:gridCol>
              </a:tblGrid>
              <a:tr h="848963">
                <a:tc>
                  <a:txBody>
                    <a:bodyPr/>
                    <a:lstStyle/>
                    <a:p>
                      <a:pPr algn="l" rtl="0" fontAlgn="base">
                        <a:buFont typeface="+mj-lt"/>
                        <a:buAutoNum type="arabicPeriod" startAt="2"/>
                      </a:pPr>
                      <a:r>
                        <a:rPr lang="en-US" sz="1200" b="1" i="0">
                          <a:effectLst/>
                          <a:latin typeface="Calibri" panose="020F0502020204030204" pitchFamily="34" charset="0"/>
                        </a:rPr>
                        <a:t>Triple-A Framework*</a:t>
                      </a:r>
                      <a:r>
                        <a:rPr lang="en-US" sz="1200" b="0" i="0">
                          <a:effectLst/>
                          <a:latin typeface="Calibri" panose="020F0502020204030204" pitchFamily="34" charset="0"/>
                        </a:rPr>
                        <a:t> </a:t>
                      </a: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tc>
                  <a:txBody>
                    <a:bodyPr/>
                    <a:lstStyle/>
                    <a:p>
                      <a:pPr algn="l" rtl="0" fontAlgn="base"/>
                      <a:r>
                        <a:rPr lang="en-US" sz="1200" b="1" i="0">
                          <a:effectLst/>
                          <a:latin typeface="Calibri" panose="020F0502020204030204" pitchFamily="34" charset="0"/>
                        </a:rPr>
                        <a:t>Explain what it is and how and why the policy applies.</a:t>
                      </a:r>
                      <a:r>
                        <a:rPr lang="en-US" sz="1200" b="0" i="0">
                          <a:effectLst/>
                          <a:latin typeface="Calibri" panose="020F0502020204030204" pitchFamily="34" charset="0"/>
                        </a:rPr>
                        <a:t>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3601786165"/>
                  </a:ext>
                </a:extLst>
              </a:tr>
              <a:tr h="848963">
                <a:tc>
                  <a:txBody>
                    <a:bodyPr/>
                    <a:lstStyle/>
                    <a:p>
                      <a:pPr algn="l" rtl="0" fontAlgn="base"/>
                      <a:r>
                        <a:rPr lang="en-US" sz="1200" b="0" i="0">
                          <a:effectLst/>
                          <a:latin typeface="Calibri" panose="020F0502020204030204" pitchFamily="34" charset="0"/>
                        </a:rPr>
                        <a:t>Authentication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tc>
                  <a:txBody>
                    <a:bodyPr/>
                    <a:lstStyle/>
                    <a:p>
                      <a:pPr algn="l" rtl="0" fontAlgn="base"/>
                      <a:r>
                        <a:rPr lang="en-US" sz="1200" b="0" i="0">
                          <a:effectLst/>
                          <a:latin typeface="Calibri" panose="020F0502020204030204" pitchFamily="34" charset="0"/>
                        </a:rPr>
                        <a:t>Authentication is what confirms a user’s identity, which applies when identifying who accesses certain data.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600023223"/>
                  </a:ext>
                </a:extLst>
              </a:tr>
              <a:tr h="848963">
                <a:tc>
                  <a:txBody>
                    <a:bodyPr/>
                    <a:lstStyle/>
                    <a:p>
                      <a:pPr algn="l" rtl="0" fontAlgn="base"/>
                      <a:r>
                        <a:rPr lang="en-US" sz="1200" b="0" i="0">
                          <a:effectLst/>
                          <a:latin typeface="Calibri" panose="020F0502020204030204" pitchFamily="34" charset="0"/>
                        </a:rPr>
                        <a:t>Authorization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tc>
                  <a:txBody>
                    <a:bodyPr/>
                    <a:lstStyle/>
                    <a:p>
                      <a:pPr algn="l" rtl="0" fontAlgn="base"/>
                      <a:r>
                        <a:rPr lang="en-US" sz="1200" b="0" i="0">
                          <a:effectLst/>
                          <a:latin typeface="Calibri" panose="020F0502020204030204" pitchFamily="34" charset="0"/>
                        </a:rPr>
                        <a:t>Authorization confirms what the user is allowed to do, such as their privileges. This applies to make sure the wrong users cannot access unwanted data.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1143534022"/>
                  </a:ext>
                </a:extLst>
              </a:tr>
              <a:tr h="848963">
                <a:tc>
                  <a:txBody>
                    <a:bodyPr/>
                    <a:lstStyle/>
                    <a:p>
                      <a:pPr algn="l" rtl="0" fontAlgn="base"/>
                      <a:r>
                        <a:rPr lang="en-US" sz="1200" b="0" i="0">
                          <a:effectLst/>
                          <a:latin typeface="Calibri" panose="020F0502020204030204" pitchFamily="34" charset="0"/>
                        </a:rPr>
                        <a:t>Accounting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tc>
                  <a:txBody>
                    <a:bodyPr/>
                    <a:lstStyle/>
                    <a:p>
                      <a:pPr algn="l" rtl="0" fontAlgn="base"/>
                      <a:r>
                        <a:rPr lang="en-US" sz="1200" b="0" i="0">
                          <a:effectLst/>
                          <a:latin typeface="Calibri" panose="020F0502020204030204" pitchFamily="34" charset="0"/>
                        </a:rPr>
                        <a:t>Accounting is what keeps track of system interactions, and applies to keep a log of exactly who uses the application and what they did. </a:t>
                      </a:r>
                      <a:endParaRPr lang="en-US" b="0" i="0">
                        <a:effectLst/>
                      </a:endParaRPr>
                    </a:p>
                  </a:txBody>
                  <a:tcPr>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3742838748"/>
                  </a:ext>
                </a:extLst>
              </a:tr>
            </a:tbl>
          </a:graphicData>
        </a:graphic>
      </p:graphicFrame>
      <p:pic>
        <p:nvPicPr>
          <p:cNvPr id="15" name="Audio 14">
            <a:extLst>
              <a:ext uri="{FF2B5EF4-FFF2-40B4-BE49-F238E27FC236}">
                <a16:creationId xmlns:a16="http://schemas.microsoft.com/office/drawing/2014/main" id="{69CA8809-E3B3-50A9-BBEE-6696194112E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2736"/>
    </mc:Choice>
    <mc:Fallback xmlns="">
      <p:transition spd="slow" advTm="327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a:t>Different vulnerabilities tested:</a:t>
            </a:r>
          </a:p>
          <a:p>
            <a:pPr marL="0" lvl="0" indent="0" algn="l" rtl="0">
              <a:lnSpc>
                <a:spcPct val="90000"/>
              </a:lnSpc>
              <a:spcBef>
                <a:spcPts val="1000"/>
              </a:spcBef>
              <a:spcAft>
                <a:spcPts val="0"/>
              </a:spcAft>
              <a:buSzPts val="1800"/>
              <a:buNone/>
            </a:pPr>
            <a:r>
              <a:rPr lang="en-US"/>
              <a:t>Vs code vs </a:t>
            </a:r>
            <a:r>
              <a:rPr lang="en-US" err="1"/>
              <a:t>CPPcheck</a:t>
            </a:r>
            <a:r>
              <a:rPr lang="en-US"/>
              <a:t> </a:t>
            </a:r>
          </a:p>
          <a:p>
            <a:pPr marL="0" lvl="0" indent="0" algn="l" rtl="0">
              <a:lnSpc>
                <a:spcPct val="90000"/>
              </a:lnSpc>
              <a:spcBef>
                <a:spcPts val="1000"/>
              </a:spcBef>
              <a:spcAft>
                <a:spcPts val="0"/>
              </a:spcAft>
              <a:buSzPts val="1800"/>
              <a:buNone/>
            </a:pPr>
            <a:r>
              <a:rPr lang="en-US"/>
              <a:t>Buffer overflow</a:t>
            </a:r>
          </a:p>
          <a:p>
            <a:pPr marL="0" lvl="0" indent="0" algn="l" rtl="0">
              <a:lnSpc>
                <a:spcPct val="90000"/>
              </a:lnSpc>
              <a:spcBef>
                <a:spcPts val="1000"/>
              </a:spcBef>
              <a:spcAft>
                <a:spcPts val="0"/>
              </a:spcAft>
              <a:buSzPts val="1800"/>
              <a:buNone/>
            </a:pPr>
            <a:r>
              <a:rPr lang="en-US"/>
              <a:t>Encryption/decryption</a:t>
            </a:r>
          </a:p>
          <a:p>
            <a:pPr marL="0" lvl="0" indent="0" algn="l" rtl="0">
              <a:lnSpc>
                <a:spcPct val="90000"/>
              </a:lnSpc>
              <a:spcBef>
                <a:spcPts val="1000"/>
              </a:spcBef>
              <a:spcAft>
                <a:spcPts val="0"/>
              </a:spcAft>
              <a:buSzPts val="1800"/>
              <a:buNone/>
            </a:pPr>
            <a:endParaRP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6" name="Audio 15">
            <a:extLst>
              <a:ext uri="{FF2B5EF4-FFF2-40B4-BE49-F238E27FC236}">
                <a16:creationId xmlns:a16="http://schemas.microsoft.com/office/drawing/2014/main" id="{A6E2C176-6500-B1CA-E863-F621BDB3867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5328"/>
    </mc:Choice>
    <mc:Fallback xmlns="">
      <p:transition spd="slow" advTm="15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24B48-6A00-03DE-54EF-6A73F3922DDB}"/>
              </a:ext>
            </a:extLst>
          </p:cNvPr>
          <p:cNvSpPr>
            <a:spLocks noGrp="1"/>
          </p:cNvSpPr>
          <p:nvPr>
            <p:ph type="title"/>
          </p:nvPr>
        </p:nvSpPr>
        <p:spPr/>
        <p:txBody>
          <a:bodyPr/>
          <a:lstStyle/>
          <a:p>
            <a:r>
              <a:rPr lang="en-US"/>
              <a:t>Vs code vs </a:t>
            </a:r>
            <a:r>
              <a:rPr lang="en-US" err="1"/>
              <a:t>CPPcheck</a:t>
            </a:r>
            <a:r>
              <a:rPr lang="en-US"/>
              <a:t> </a:t>
            </a:r>
            <a:br>
              <a:rPr lang="en-US"/>
            </a:br>
            <a:endParaRPr lang="en-US"/>
          </a:p>
        </p:txBody>
      </p:sp>
      <p:pic>
        <p:nvPicPr>
          <p:cNvPr id="5" name="Picture 4" descr="A screenshot of a computer&#10;&#10;Description automatically generated">
            <a:extLst>
              <a:ext uri="{FF2B5EF4-FFF2-40B4-BE49-F238E27FC236}">
                <a16:creationId xmlns:a16="http://schemas.microsoft.com/office/drawing/2014/main" id="{57C25BD4-D2E3-9BC9-A23E-AEA934052D90}"/>
              </a:ext>
            </a:extLst>
          </p:cNvPr>
          <p:cNvPicPr>
            <a:picLocks noChangeAspect="1"/>
          </p:cNvPicPr>
          <p:nvPr/>
        </p:nvPicPr>
        <p:blipFill>
          <a:blip r:embed="rId4"/>
          <a:stretch>
            <a:fillRect/>
          </a:stretch>
        </p:blipFill>
        <p:spPr>
          <a:xfrm>
            <a:off x="685800" y="1410887"/>
            <a:ext cx="7772400" cy="4857750"/>
          </a:xfrm>
          <a:prstGeom prst="rect">
            <a:avLst/>
          </a:prstGeom>
        </p:spPr>
      </p:pic>
      <p:sp>
        <p:nvSpPr>
          <p:cNvPr id="6" name="TextBox 5">
            <a:extLst>
              <a:ext uri="{FF2B5EF4-FFF2-40B4-BE49-F238E27FC236}">
                <a16:creationId xmlns:a16="http://schemas.microsoft.com/office/drawing/2014/main" id="{FB118A26-5DAC-C088-98DD-6AEDAC75635A}"/>
              </a:ext>
            </a:extLst>
          </p:cNvPr>
          <p:cNvSpPr txBox="1"/>
          <p:nvPr/>
        </p:nvSpPr>
        <p:spPr>
          <a:xfrm>
            <a:off x="8697410" y="2057401"/>
            <a:ext cx="2569579" cy="1384995"/>
          </a:xfrm>
          <a:prstGeom prst="rect">
            <a:avLst/>
          </a:prstGeom>
          <a:noFill/>
        </p:spPr>
        <p:txBody>
          <a:bodyPr wrap="square" rtlCol="0">
            <a:spAutoFit/>
          </a:bodyPr>
          <a:lstStyle/>
          <a:p>
            <a:r>
              <a:rPr lang="en-US">
                <a:solidFill>
                  <a:schemeClr val="bg1"/>
                </a:solidFill>
              </a:rPr>
              <a:t>I conducted a brief test between vs code and </a:t>
            </a:r>
            <a:r>
              <a:rPr lang="en-US" err="1">
                <a:solidFill>
                  <a:schemeClr val="bg1"/>
                </a:solidFill>
              </a:rPr>
              <a:t>CPPcheck</a:t>
            </a:r>
            <a:r>
              <a:rPr lang="en-US">
                <a:solidFill>
                  <a:schemeClr val="bg1"/>
                </a:solidFill>
              </a:rPr>
              <a:t> problem outputs, where vs code found 2 errors and </a:t>
            </a:r>
            <a:r>
              <a:rPr lang="en-US" err="1">
                <a:solidFill>
                  <a:schemeClr val="bg1"/>
                </a:solidFill>
              </a:rPr>
              <a:t>CPPCheck</a:t>
            </a:r>
            <a:r>
              <a:rPr lang="en-US">
                <a:solidFill>
                  <a:schemeClr val="bg1"/>
                </a:solidFill>
              </a:rPr>
              <a:t> found multiple with more information</a:t>
            </a:r>
          </a:p>
        </p:txBody>
      </p:sp>
      <p:pic>
        <p:nvPicPr>
          <p:cNvPr id="13" name="Audio 12">
            <a:extLst>
              <a:ext uri="{FF2B5EF4-FFF2-40B4-BE49-F238E27FC236}">
                <a16:creationId xmlns:a16="http://schemas.microsoft.com/office/drawing/2014/main" id="{64221EC5-62B9-4EC5-2B53-161322B5F6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27410897"/>
      </p:ext>
    </p:extLst>
  </p:cSld>
  <p:clrMapOvr>
    <a:masterClrMapping/>
  </p:clrMapOvr>
  <mc:AlternateContent xmlns:mc="http://schemas.openxmlformats.org/markup-compatibility/2006" xmlns:p14="http://schemas.microsoft.com/office/powerpoint/2010/main">
    <mc:Choice Requires="p14">
      <p:transition spd="slow" p14:dur="2000" advTm="20704"/>
    </mc:Choice>
    <mc:Fallback xmlns="">
      <p:transition spd="slow" advTm="20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microsoft.com/office/2006/documentManagement/types"/>
    <ds:schemaRef ds:uri="http://schemas.openxmlformats.org/package/2006/metadata/core-properties"/>
    <ds:schemaRef ds:uri="http://purl.org/dc/elements/1.1/"/>
    <ds:schemaRef ds:uri="http://www.w3.org/XML/1998/namespace"/>
    <ds:schemaRef ds:uri="http://purl.org/dc/dcmitype/"/>
    <ds:schemaRef ds:uri="http://purl.org/dc/terms/"/>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3DB4D054-FC38-43E0-B24C-8E3420B75B81}">
  <ds:schemaRefs>
    <ds:schemaRef ds:uri="http://purl.org/dc/elements/1.1/"/>
    <ds:schemaRef ds:uri="http://purl.org/dc/terms/"/>
    <ds:schemaRef ds:uri="http://schemas.microsoft.com/internal/obd"/>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806</Words>
  <Application>Microsoft Macintosh PowerPoint</Application>
  <PresentationFormat>Widescreen</PresentationFormat>
  <Paragraphs>162</Paragraphs>
  <Slides>16</Slides>
  <Notes>13</Notes>
  <HiddenSlides>0</HiddenSlides>
  <MMClips>16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Century Gothic</vt:lpstr>
      <vt:lpstr>Calibri</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Vs code vs CPPcheck  </vt:lpstr>
      <vt:lpstr>Buffer Overflow</vt:lpstr>
      <vt:lpstr>Encryption/decryption</vt:lpstr>
      <vt:lpstr>AUTOMATION SUMMARY</vt:lpstr>
      <vt:lpstr>TOOLS</vt:lpstr>
      <vt:lpstr>RISKS AND BENEFITS</vt:lpstr>
      <vt:lpstr>RECOMMENDATIONS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Anderson, Ada</cp:lastModifiedBy>
  <cp:revision>1</cp:revision>
  <dcterms:created xsi:type="dcterms:W3CDTF">2020-08-19T17:59:24Z</dcterms:created>
  <dcterms:modified xsi:type="dcterms:W3CDTF">2025-08-25T01:59:13Z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